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rels" ContentType="application/vnd.openxmlformats-package.relationships+xml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61" r:id="rId3"/>
    <p:sldId id="264" r:id="rId4"/>
    <p:sldId id="257" r:id="rId5"/>
    <p:sldId id="262" r:id="rId6"/>
    <p:sldId id="266" r:id="rId7"/>
    <p:sldId id="271" r:id="rId8"/>
    <p:sldId id="273" r:id="rId9"/>
    <p:sldId id="270" r:id="rId10"/>
    <p:sldId id="275" r:id="rId11"/>
    <p:sldId id="272" r:id="rId12"/>
    <p:sldId id="267" r:id="rId13"/>
    <p:sldId id="276" r:id="rId14"/>
    <p:sldId id="274" r:id="rId15"/>
    <p:sldId id="259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6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-224" y="-10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heme" Target="theme/theme1.xml"/><Relationship Id="rId2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printerSettings" Target="printerSettings/printerSettings1.bin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4464028"/>
            <a:ext cx="9144000" cy="1641490"/>
          </a:xfrm>
        </p:spPr>
        <p:txBody>
          <a:bodyPr wrap="none" anchor="t">
            <a:normAutofit/>
          </a:bodyPr>
          <a:lstStyle>
            <a:lvl1pPr algn="r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799" y="3694375"/>
            <a:ext cx="9144000" cy="754025"/>
          </a:xfrm>
        </p:spPr>
        <p:txBody>
          <a:bodyPr anchor="b">
            <a:normAutofit/>
          </a:bodyPr>
          <a:lstStyle>
            <a:lvl1pPr marL="0" indent="0" algn="r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19FB2-3AAB-4D03-B13A-2960828C78E3}" type="datetimeFigureOut">
              <a:rPr lang="en-US" dirty="0"/>
              <a:t>27/11/17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to Panorâmica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367160"/>
            <a:ext cx="10515600" cy="81935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39788" y="987425"/>
            <a:ext cx="10515600" cy="337973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5186516"/>
            <a:ext cx="10514012" cy="682472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0C674-7DFC-42FE-B9CD-82963CDB1557}" type="datetimeFigureOut">
              <a:rPr lang="en-US" dirty="0"/>
              <a:t>27/11/17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e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489399"/>
            <a:ext cx="10514012" cy="1501826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6456F-F47D-4F25-8053-2A695DA0CA7D}" type="datetimeFigureOut">
              <a:rPr lang="en-US" dirty="0"/>
              <a:t>27/11/17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çã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365125"/>
            <a:ext cx="9302752" cy="2992904"/>
          </a:xfrm>
        </p:spPr>
        <p:txBody>
          <a:bodyPr anchor="ctr"/>
          <a:lstStyle>
            <a:lvl1pPr>
              <a:defRPr sz="44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501729"/>
            <a:ext cx="10512424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C7379-69CC-4837-9905-BEBA22830C8A}" type="datetimeFigureOut">
              <a:rPr lang="en-US" dirty="0"/>
              <a:t>27/11/17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111044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ão de N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2326967"/>
            <a:ext cx="10515600" cy="2511835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50581"/>
            <a:ext cx="10514012" cy="114064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B8B7E-8AEE-4F10-BFEE-C999AD004D36}" type="datetimeFigureOut">
              <a:rPr lang="en-US" dirty="0"/>
              <a:t>27/11/17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n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337282" y="188595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356798" y="257175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87994" y="1885950"/>
            <a:ext cx="293624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pt-BR"/>
              <a:t>Editar estilos de texto Mestre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77441" y="257175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29035" y="1885950"/>
            <a:ext cx="2932113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pt-BR"/>
              <a:t>Editar estilos de texto Mestre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29035" y="257175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8F3F9-58BC-440B-B37B-805B9055EF92}" type="datetimeFigureOut">
              <a:rPr lang="en-US" dirty="0"/>
              <a:t>27/11/17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nas de Imag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332085" y="4297503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2085" y="2256354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332085" y="4873765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997" y="4297503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56354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7644" y="4873764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04322" y="4297503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04321" y="2256354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04197" y="4873762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A53AF-48EA-489D-8260-9DCAB666386A}" type="datetimeFigureOut">
              <a:rPr lang="en-US" dirty="0"/>
              <a:t>27/11/17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D02AE-B9A4-47BD-AF8E-97E16144138B}" type="datetimeFigureOut">
              <a:rPr lang="en-US" dirty="0"/>
              <a:t>27/11/17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FD78B-DB02-4362-BCDC-98A55456977C}" type="datetimeFigureOut">
              <a:rPr lang="en-US" dirty="0"/>
              <a:t>27/11/17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16976-5D93-46E4-A98A-FAD63E4D0EA8}" type="datetimeFigureOut">
              <a:rPr lang="en-US" dirty="0"/>
              <a:t>27/11/17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854532" y="4464028"/>
            <a:ext cx="9144000" cy="1641490"/>
          </a:xfrm>
        </p:spPr>
        <p:txBody>
          <a:bodyPr wrap="none" anchor="t">
            <a:normAutofit/>
          </a:bodyPr>
          <a:lstStyle>
            <a:lvl1pPr algn="l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7000"/>
                        <a:lumOff val="53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854532" y="3693674"/>
            <a:ext cx="9144000" cy="754025"/>
          </a:xfrm>
        </p:spPr>
        <p:txBody>
          <a:bodyPr anchor="b">
            <a:normAutofit/>
          </a:bodyPr>
          <a:lstStyle>
            <a:lvl1pPr marL="0" indent="0" algn="l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9F4F5-F4D2-4D2A-AB60-88D37ADCB869}" type="datetimeFigureOut">
              <a:rPr lang="en-US" dirty="0"/>
              <a:t>27/11/17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0000" y="1825625"/>
            <a:ext cx="5025216" cy="435133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9840" y="1825625"/>
            <a:ext cx="5033960" cy="435133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BC6CE-6D1E-47E5-8859-F31AC5380EB2}" type="datetimeFigureOut">
              <a:rPr lang="en-US" dirty="0"/>
              <a:t>27/11/17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681163"/>
            <a:ext cx="5025216" cy="823912"/>
          </a:xfrm>
        </p:spPr>
        <p:txBody>
          <a:bodyPr anchor="b"/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000" y="2505075"/>
            <a:ext cx="5025216" cy="368458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19840" y="1681163"/>
            <a:ext cx="5035548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pt-BR"/>
              <a:t>Editar estilos de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19840" y="2505075"/>
            <a:ext cx="5035548" cy="368458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4E7C4-4DA4-404D-9965-B13F2DD7D8BF}" type="datetimeFigureOut">
              <a:rPr lang="en-US" dirty="0"/>
              <a:t>27/11/17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FB7AA-4A53-424F-AD41-70827B6504BA}" type="datetimeFigureOut">
              <a:rPr lang="en-US" dirty="0"/>
              <a:t>27/11/17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84882-FB12-4BC8-9960-9AD8104D7FAE}" type="datetimeFigureOut">
              <a:rPr lang="en-US" dirty="0"/>
              <a:t>27/11/17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1BD23-6E54-4D9D-AD88-A2813C73CC25}" type="datetimeFigureOut">
              <a:rPr lang="en-US" dirty="0"/>
              <a:t>27/11/17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1A834-4F3C-4AF9-9C74-05EC35A0F292}" type="datetimeFigureOut">
              <a:rPr lang="en-US" dirty="0"/>
              <a:t>27/11/17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theme" Target="../theme/theme1.xml"/><Relationship Id="rId19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825625"/>
            <a:ext cx="10233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51CF1133-3259-4C45-BABA-5B62D9C6F78D}" type="datetimeFigureOut">
              <a:rPr lang="en-US" dirty="0"/>
              <a:t>27/11/17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b="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3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2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gi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3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>
            <a:extLst>
              <a:ext uri="{FF2B5EF4-FFF2-40B4-BE49-F238E27FC236}">
                <a16:creationId xmlns="" xmlns:a16="http://schemas.microsoft.com/office/drawing/2014/main" id="{A67AC07B-0CC6-4466-9DE0-873BD84888FA}"/>
              </a:ext>
            </a:extLst>
          </p:cNvPr>
          <p:cNvSpPr txBox="1">
            <a:spLocks/>
          </p:cNvSpPr>
          <p:nvPr/>
        </p:nvSpPr>
        <p:spPr>
          <a:xfrm>
            <a:off x="1993350" y="1069444"/>
            <a:ext cx="8715375" cy="2260174"/>
          </a:xfrm>
          <a:prstGeom prst="rect">
            <a:avLst/>
          </a:prstGeom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9600" b="0" kern="120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pt-BR" sz="4000" dirty="0" smtClean="0">
                <a:solidFill>
                  <a:srgbClr val="F2F2F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ea typeface="MS PGothic" charset="0"/>
                <a:cs typeface="Arial"/>
              </a:rPr>
              <a:t>Fatores Climáticos</a:t>
            </a:r>
            <a:br>
              <a:rPr lang="pt-BR" sz="4000" dirty="0" smtClean="0">
                <a:solidFill>
                  <a:srgbClr val="F2F2F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ea typeface="MS PGothic" charset="0"/>
                <a:cs typeface="Arial"/>
              </a:rPr>
            </a:br>
            <a:r>
              <a:rPr lang="pt-BR" sz="4000" dirty="0" smtClean="0">
                <a:solidFill>
                  <a:srgbClr val="F2F2F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ea typeface="MS PGothic" charset="0"/>
                <a:cs typeface="Arial"/>
              </a:rPr>
              <a:t>Impactos na Saúde</a:t>
            </a:r>
            <a:endParaRPr lang="pt-BR" sz="4000" dirty="0">
              <a:solidFill>
                <a:srgbClr val="F2F2F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/>
              <a:ea typeface="MS PGothic" charset="0"/>
              <a:cs typeface="Arial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101363" y="4834676"/>
            <a:ext cx="6096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pt-BR" sz="2000" dirty="0">
                <a:cs typeface="Arial" charset="0"/>
              </a:rPr>
              <a:t>Meteorologista Flavio </a:t>
            </a:r>
            <a:r>
              <a:rPr lang="pt-BR" sz="2000" dirty="0" err="1">
                <a:cs typeface="Arial" charset="0"/>
              </a:rPr>
              <a:t>Varone</a:t>
            </a:r>
            <a:endParaRPr lang="pt-BR" sz="2000" dirty="0">
              <a:cs typeface="Arial" charset="0"/>
            </a:endParaRPr>
          </a:p>
          <a:p>
            <a:pPr algn="ctr">
              <a:defRPr/>
            </a:pPr>
            <a:r>
              <a:rPr lang="pt-BR" sz="2000" dirty="0">
                <a:cs typeface="Arial" charset="0"/>
              </a:rPr>
              <a:t>Porto Alegre, 27 de novembro de 2017</a:t>
            </a:r>
            <a:endParaRPr lang="en-US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7929669" y="5335927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14060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aptura de Tela 2017-11-26 às 22.46.15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8010" y="0"/>
            <a:ext cx="9135662" cy="6844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18729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ítulo 2">
            <a:extLst>
              <a:ext uri="{FF2B5EF4-FFF2-40B4-BE49-F238E27FC236}">
                <a16:creationId xmlns:a16="http://schemas.microsoft.com/office/drawing/2014/main" xmlns="" id="{806A4532-58AB-4EC2-98AC-532CD65B8A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48000" y="0"/>
            <a:ext cx="9144000" cy="754025"/>
          </a:xfrm>
        </p:spPr>
        <p:txBody>
          <a:bodyPr/>
          <a:lstStyle/>
          <a:p>
            <a:r>
              <a:rPr lang="pt-BR" dirty="0" smtClean="0"/>
              <a:t>Poluição Atmosférica</a:t>
            </a:r>
            <a:endParaRPr lang="pt-BR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t="9933"/>
          <a:stretch/>
        </p:blipFill>
        <p:spPr>
          <a:xfrm>
            <a:off x="658093" y="807274"/>
            <a:ext cx="8689440" cy="5939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75843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xmlns="" id="{806A4532-58AB-4EC2-98AC-532CD65B8A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72529" y="204555"/>
            <a:ext cx="9144000" cy="754025"/>
          </a:xfrm>
        </p:spPr>
        <p:txBody>
          <a:bodyPr/>
          <a:lstStyle/>
          <a:p>
            <a:r>
              <a:rPr lang="pt-BR" dirty="0" smtClean="0"/>
              <a:t>Poluição Atmosférica</a:t>
            </a:r>
            <a:endParaRPr lang="pt-BR" dirty="0"/>
          </a:p>
        </p:txBody>
      </p:sp>
      <p:sp>
        <p:nvSpPr>
          <p:cNvPr id="5" name="Rectangle 4"/>
          <p:cNvSpPr/>
          <p:nvPr/>
        </p:nvSpPr>
        <p:spPr>
          <a:xfrm>
            <a:off x="1302045" y="1041022"/>
            <a:ext cx="9647943" cy="45243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err="1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Fatores</a:t>
            </a:r>
            <a:r>
              <a:rPr lang="en-US" baseline="30000" dirty="0"/>
              <a:t> </a:t>
            </a:r>
            <a:r>
              <a:rPr lang="en-US" sz="3200" dirty="0" err="1" smtClean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Meteorológicos</a:t>
            </a:r>
            <a:endParaRPr lang="en-US" sz="3200" dirty="0" smtClean="0">
              <a:gradFill flip="none" rotWithShape="1">
                <a:gsLst>
                  <a:gs pos="15000">
                    <a:schemeClr val="tx2"/>
                  </a:gs>
                  <a:gs pos="73000">
                    <a:schemeClr val="tx2">
                      <a:lumMod val="60000"/>
                      <a:lumOff val="40000"/>
                    </a:schemeClr>
                  </a:gs>
                  <a:gs pos="0">
                    <a:schemeClr val="tx2">
                      <a:lumMod val="90000"/>
                      <a:lumOff val="10000"/>
                    </a:schemeClr>
                  </a:gs>
                  <a:gs pos="100000">
                    <a:schemeClr val="tx2">
                      <a:lumMod val="0"/>
                      <a:lumOff val="100000"/>
                    </a:schemeClr>
                  </a:gs>
                </a:gsLst>
                <a:lin ang="16200000" scaled="1"/>
                <a:tileRect/>
              </a:gradFill>
              <a:latin typeface="+mj-lt"/>
            </a:endParaRPr>
          </a:p>
          <a:p>
            <a:endParaRPr lang="en-US" sz="3200" dirty="0">
              <a:gradFill flip="none" rotWithShape="1">
                <a:gsLst>
                  <a:gs pos="15000">
                    <a:schemeClr val="tx2"/>
                  </a:gs>
                  <a:gs pos="73000">
                    <a:schemeClr val="tx2">
                      <a:lumMod val="60000"/>
                      <a:lumOff val="40000"/>
                    </a:schemeClr>
                  </a:gs>
                  <a:gs pos="0">
                    <a:schemeClr val="tx2">
                      <a:lumMod val="90000"/>
                      <a:lumOff val="10000"/>
                    </a:schemeClr>
                  </a:gs>
                  <a:gs pos="100000">
                    <a:schemeClr val="tx2">
                      <a:lumMod val="0"/>
                      <a:lumOff val="100000"/>
                    </a:schemeClr>
                  </a:gs>
                </a:gsLst>
                <a:lin ang="16200000" scaled="1"/>
                <a:tileRect/>
              </a:gradFill>
              <a:latin typeface="+mj-lt"/>
            </a:endParaRPr>
          </a:p>
          <a:p>
            <a:r>
              <a:rPr lang="en-US" sz="2800" dirty="0" err="1" smtClean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Temperatura</a:t>
            </a:r>
            <a:r>
              <a:rPr lang="en-US" sz="2800" dirty="0" smtClean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 - </a:t>
            </a:r>
            <a:r>
              <a:rPr lang="en-US" sz="2800" dirty="0" err="1" smtClean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Instabilidade</a:t>
            </a:r>
            <a:r>
              <a:rPr lang="en-US" sz="2800" dirty="0" smtClean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 </a:t>
            </a:r>
            <a:r>
              <a:rPr lang="en-US" sz="2800" dirty="0" err="1" smtClean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térmica</a:t>
            </a:r>
            <a:r>
              <a:rPr lang="en-US" sz="2800" dirty="0" smtClean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 </a:t>
            </a:r>
            <a:r>
              <a:rPr lang="en-US" sz="2800" dirty="0" err="1" smtClean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é</a:t>
            </a:r>
            <a:r>
              <a:rPr lang="en-US" sz="2800" dirty="0" smtClean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 a </a:t>
            </a:r>
            <a:r>
              <a:rPr lang="en-US" sz="2800" dirty="0" err="1" smtClean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condição</a:t>
            </a:r>
            <a:r>
              <a:rPr lang="en-US" sz="2800" dirty="0" smtClean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 ideal </a:t>
            </a:r>
            <a:r>
              <a:rPr lang="en-US" sz="2800" dirty="0" err="1" smtClean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para</a:t>
            </a:r>
            <a:r>
              <a:rPr lang="en-US" sz="2800" dirty="0" smtClean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 </a:t>
            </a:r>
            <a:r>
              <a:rPr lang="en-US" sz="2800" dirty="0" err="1" smtClean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dispersar</a:t>
            </a:r>
            <a:r>
              <a:rPr lang="en-US" sz="2800" dirty="0" smtClean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 </a:t>
            </a:r>
            <a:r>
              <a:rPr lang="en-US" sz="2800" dirty="0" err="1" smtClean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poluentes</a:t>
            </a:r>
            <a:r>
              <a:rPr lang="en-US" sz="2800" dirty="0" smtClean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 no </a:t>
            </a:r>
            <a:r>
              <a:rPr lang="en-US" sz="2800" dirty="0" err="1" smtClean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ar</a:t>
            </a:r>
            <a:r>
              <a:rPr lang="en-US" sz="2800" dirty="0" smtClean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 (</a:t>
            </a:r>
            <a:r>
              <a:rPr lang="en-US" sz="2800" dirty="0" err="1" smtClean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processo</a:t>
            </a:r>
            <a:r>
              <a:rPr lang="en-US" sz="2800" dirty="0" smtClean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 de </a:t>
            </a:r>
            <a:r>
              <a:rPr lang="en-US" sz="2800" dirty="0" err="1" smtClean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convecção</a:t>
            </a:r>
            <a:r>
              <a:rPr lang="en-US" sz="2800" dirty="0" smtClean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);</a:t>
            </a:r>
          </a:p>
          <a:p>
            <a:endParaRPr lang="en-US" sz="2800" dirty="0" smtClean="0">
              <a:gradFill flip="none" rotWithShape="1">
                <a:gsLst>
                  <a:gs pos="15000">
                    <a:schemeClr val="tx2"/>
                  </a:gs>
                  <a:gs pos="73000">
                    <a:schemeClr val="tx2">
                      <a:lumMod val="60000"/>
                      <a:lumOff val="40000"/>
                    </a:schemeClr>
                  </a:gs>
                  <a:gs pos="0">
                    <a:schemeClr val="tx2">
                      <a:lumMod val="90000"/>
                      <a:lumOff val="10000"/>
                    </a:schemeClr>
                  </a:gs>
                  <a:gs pos="100000">
                    <a:schemeClr val="tx2">
                      <a:lumMod val="0"/>
                      <a:lumOff val="100000"/>
                    </a:schemeClr>
                  </a:gs>
                </a:gsLst>
                <a:lin ang="16200000" scaled="1"/>
                <a:tileRect/>
              </a:gradFill>
              <a:latin typeface="+mj-lt"/>
            </a:endParaRPr>
          </a:p>
          <a:p>
            <a:r>
              <a:rPr lang="en-US" sz="2800" dirty="0" err="1" smtClean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Precipitação</a:t>
            </a:r>
            <a:r>
              <a:rPr lang="en-US" sz="2800" dirty="0" smtClean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 – </a:t>
            </a:r>
            <a:r>
              <a:rPr lang="en-US" sz="2800" dirty="0" err="1" smtClean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Os</a:t>
            </a:r>
            <a:r>
              <a:rPr lang="en-US" sz="2800" dirty="0" smtClean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 </a:t>
            </a:r>
            <a:r>
              <a:rPr lang="en-US" sz="2800" dirty="0" err="1" smtClean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poluentes</a:t>
            </a:r>
            <a:r>
              <a:rPr lang="en-US" sz="2800" dirty="0" smtClean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 </a:t>
            </a:r>
            <a:r>
              <a:rPr lang="en-US" sz="2800" dirty="0" err="1" smtClean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podem</a:t>
            </a:r>
            <a:r>
              <a:rPr lang="en-US" sz="2800" dirty="0" smtClean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 </a:t>
            </a:r>
            <a:r>
              <a:rPr lang="en-US" sz="2800" dirty="0" err="1" smtClean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ficar</a:t>
            </a:r>
            <a:r>
              <a:rPr lang="en-US" sz="2800" dirty="0" smtClean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 </a:t>
            </a:r>
            <a:r>
              <a:rPr lang="en-US" sz="2800" dirty="0" err="1" smtClean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presos</a:t>
            </a:r>
            <a:r>
              <a:rPr lang="en-US" sz="2800" dirty="0" smtClean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 </a:t>
            </a:r>
            <a:r>
              <a:rPr lang="en-US" sz="2800" dirty="0" err="1" smtClean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nas</a:t>
            </a:r>
            <a:r>
              <a:rPr lang="en-US" sz="2800" dirty="0" smtClean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 </a:t>
            </a:r>
            <a:r>
              <a:rPr lang="en-US" sz="2800" dirty="0" err="1" smtClean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gotas</a:t>
            </a:r>
            <a:r>
              <a:rPr lang="en-US" sz="2800" dirty="0" smtClean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 </a:t>
            </a:r>
            <a:r>
              <a:rPr lang="en-US" sz="2800" dirty="0" err="1" smtClean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desde</a:t>
            </a:r>
            <a:r>
              <a:rPr lang="en-US" sz="2800" dirty="0" smtClean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 a </a:t>
            </a:r>
            <a:r>
              <a:rPr lang="en-US" sz="2800" dirty="0" err="1" smtClean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formação</a:t>
            </a:r>
            <a:r>
              <a:rPr lang="en-US" sz="2800" dirty="0" smtClean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 dos </a:t>
            </a:r>
            <a:r>
              <a:rPr lang="en-US" sz="2800" dirty="0" err="1" smtClean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núcleos</a:t>
            </a:r>
            <a:r>
              <a:rPr lang="en-US" sz="2800" dirty="0" smtClean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 de </a:t>
            </a:r>
            <a:r>
              <a:rPr lang="en-US" sz="2800" dirty="0" err="1" smtClean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condensação</a:t>
            </a:r>
            <a:r>
              <a:rPr lang="en-US" sz="2800" dirty="0" smtClean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 </a:t>
            </a:r>
            <a:r>
              <a:rPr lang="en-US" sz="2800" dirty="0" err="1" smtClean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até</a:t>
            </a:r>
            <a:r>
              <a:rPr lang="en-US" sz="2800" dirty="0" smtClean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 </a:t>
            </a:r>
            <a:r>
              <a:rPr lang="en-US" sz="2800" dirty="0" err="1" smtClean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cair</a:t>
            </a:r>
            <a:r>
              <a:rPr lang="en-US" sz="2800" dirty="0" smtClean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;</a:t>
            </a:r>
          </a:p>
          <a:p>
            <a:endParaRPr lang="en-US" sz="2800" dirty="0" smtClean="0">
              <a:gradFill flip="none" rotWithShape="1">
                <a:gsLst>
                  <a:gs pos="15000">
                    <a:schemeClr val="tx2"/>
                  </a:gs>
                  <a:gs pos="73000">
                    <a:schemeClr val="tx2">
                      <a:lumMod val="60000"/>
                      <a:lumOff val="40000"/>
                    </a:schemeClr>
                  </a:gs>
                  <a:gs pos="0">
                    <a:schemeClr val="tx2">
                      <a:lumMod val="90000"/>
                      <a:lumOff val="10000"/>
                    </a:schemeClr>
                  </a:gs>
                  <a:gs pos="100000">
                    <a:schemeClr val="tx2">
                      <a:lumMod val="0"/>
                      <a:lumOff val="100000"/>
                    </a:schemeClr>
                  </a:gs>
                </a:gsLst>
                <a:lin ang="16200000" scaled="1"/>
                <a:tileRect/>
              </a:gradFill>
              <a:latin typeface="+mj-lt"/>
            </a:endParaRPr>
          </a:p>
          <a:p>
            <a:r>
              <a:rPr lang="en-US" sz="2800" dirty="0" err="1" smtClean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Ventos</a:t>
            </a:r>
            <a:r>
              <a:rPr lang="en-US" sz="2800" dirty="0" smtClean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 – São </a:t>
            </a:r>
            <a:r>
              <a:rPr lang="en-US" sz="2800" dirty="0" err="1" smtClean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os</a:t>
            </a:r>
            <a:r>
              <a:rPr lang="en-US" sz="2800" dirty="0" smtClean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 </a:t>
            </a:r>
            <a:r>
              <a:rPr lang="en-US" sz="2800" dirty="0" err="1" smtClean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principais</a:t>
            </a:r>
            <a:r>
              <a:rPr lang="en-US" sz="2800" dirty="0" smtClean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 </a:t>
            </a:r>
            <a:r>
              <a:rPr lang="en-US" sz="2800" dirty="0" err="1" smtClean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responsáveis</a:t>
            </a:r>
            <a:r>
              <a:rPr lang="en-US" sz="2800" dirty="0" smtClean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 </a:t>
            </a:r>
            <a:r>
              <a:rPr lang="en-US" sz="2800" dirty="0" err="1" smtClean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por</a:t>
            </a:r>
            <a:r>
              <a:rPr lang="en-US" sz="2800" dirty="0" smtClean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 </a:t>
            </a:r>
            <a:r>
              <a:rPr lang="en-US" sz="2800" dirty="0" err="1" smtClean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arrastar</a:t>
            </a:r>
            <a:r>
              <a:rPr lang="en-US" sz="2800" dirty="0" smtClean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 </a:t>
            </a:r>
            <a:r>
              <a:rPr lang="en-US" sz="2800" dirty="0" err="1" smtClean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os</a:t>
            </a:r>
            <a:r>
              <a:rPr lang="en-US" sz="2800" dirty="0" smtClean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 </a:t>
            </a:r>
            <a:r>
              <a:rPr lang="en-US" sz="2800" dirty="0" err="1" smtClean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poluentes</a:t>
            </a:r>
            <a:r>
              <a:rPr lang="en-US" sz="2800" dirty="0" smtClean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 </a:t>
            </a:r>
            <a:r>
              <a:rPr lang="en-US" sz="2800" dirty="0" err="1" smtClean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para</a:t>
            </a:r>
            <a:r>
              <a:rPr lang="en-US" sz="2800" dirty="0" smtClean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 </a:t>
            </a:r>
            <a:r>
              <a:rPr lang="en-US" sz="2800" dirty="0" err="1" smtClean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locais</a:t>
            </a:r>
            <a:r>
              <a:rPr lang="en-US" sz="2800" dirty="0" smtClean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 </a:t>
            </a:r>
            <a:r>
              <a:rPr lang="en-US" sz="2800" dirty="0" err="1" smtClean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mais</a:t>
            </a:r>
            <a:r>
              <a:rPr lang="en-US" sz="2800" dirty="0" smtClean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 </a:t>
            </a:r>
            <a:r>
              <a:rPr lang="en-US" sz="2800" dirty="0" err="1" smtClean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distantes</a:t>
            </a:r>
            <a:r>
              <a:rPr lang="en-US" sz="2800" dirty="0" smtClean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 de </a:t>
            </a:r>
            <a:r>
              <a:rPr lang="en-US" sz="2800" dirty="0" err="1" smtClean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suas</a:t>
            </a:r>
            <a:r>
              <a:rPr lang="en-US" sz="2800" dirty="0" smtClean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 </a:t>
            </a:r>
            <a:r>
              <a:rPr lang="en-US" sz="2800" dirty="0" err="1" smtClean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fontes</a:t>
            </a:r>
            <a:r>
              <a:rPr lang="en-US" sz="2800" dirty="0" smtClean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.</a:t>
            </a:r>
            <a:endParaRPr lang="en-US" sz="2800" dirty="0">
              <a:gradFill flip="none" rotWithShape="1">
                <a:gsLst>
                  <a:gs pos="15000">
                    <a:schemeClr val="tx2"/>
                  </a:gs>
                  <a:gs pos="73000">
                    <a:schemeClr val="tx2">
                      <a:lumMod val="60000"/>
                      <a:lumOff val="40000"/>
                    </a:schemeClr>
                  </a:gs>
                  <a:gs pos="0">
                    <a:schemeClr val="tx2">
                      <a:lumMod val="90000"/>
                      <a:lumOff val="10000"/>
                    </a:schemeClr>
                  </a:gs>
                  <a:gs pos="100000">
                    <a:schemeClr val="tx2">
                      <a:lumMod val="0"/>
                      <a:lumOff val="100000"/>
                    </a:schemeClr>
                  </a:gs>
                </a:gsLst>
                <a:lin ang="16200000" scaled="1"/>
                <a:tileRect/>
              </a:gra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1284998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8970" y="114205"/>
            <a:ext cx="9109549" cy="683929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2869" y="787400"/>
            <a:ext cx="9423400" cy="607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10668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xmlns="" id="{806A4532-58AB-4EC2-98AC-532CD65B8A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72529" y="204555"/>
            <a:ext cx="9144000" cy="754025"/>
          </a:xfrm>
        </p:spPr>
        <p:txBody>
          <a:bodyPr/>
          <a:lstStyle/>
          <a:p>
            <a:r>
              <a:rPr lang="pt-BR" dirty="0" smtClean="0"/>
              <a:t>Fenômenos Climáticos</a:t>
            </a:r>
            <a:endParaRPr lang="pt-BR" dirty="0"/>
          </a:p>
        </p:txBody>
      </p:sp>
      <p:sp>
        <p:nvSpPr>
          <p:cNvPr id="2" name="Rectangle 1"/>
          <p:cNvSpPr/>
          <p:nvPr/>
        </p:nvSpPr>
        <p:spPr>
          <a:xfrm>
            <a:off x="1628557" y="1050389"/>
            <a:ext cx="8841167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charset="2"/>
              <a:buChar char="q"/>
            </a:pPr>
            <a:r>
              <a:rPr lang="en-US" sz="2400" dirty="0" err="1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Alterações</a:t>
            </a:r>
            <a:r>
              <a:rPr lang="en-US" sz="2400" dirty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 </a:t>
            </a:r>
            <a:r>
              <a:rPr lang="en-US" sz="2400" dirty="0" err="1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sazonais</a:t>
            </a:r>
            <a:r>
              <a:rPr lang="en-US" sz="2400" dirty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: </a:t>
            </a:r>
            <a:r>
              <a:rPr lang="en-US" sz="2400" dirty="0" err="1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efeito</a:t>
            </a:r>
            <a:r>
              <a:rPr lang="en-US" sz="2400" dirty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 </a:t>
            </a:r>
            <a:r>
              <a:rPr lang="en-US" sz="2400" dirty="0" err="1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na</a:t>
            </a:r>
            <a:r>
              <a:rPr lang="en-US" sz="2400" dirty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 </a:t>
            </a:r>
            <a:r>
              <a:rPr lang="en-US" sz="2400" dirty="0" err="1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dinâmica</a:t>
            </a:r>
            <a:r>
              <a:rPr lang="en-US" sz="2400" dirty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 das </a:t>
            </a:r>
            <a:r>
              <a:rPr lang="en-US" sz="2400" dirty="0" err="1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doenças</a:t>
            </a:r>
            <a:r>
              <a:rPr lang="en-US" sz="2400" dirty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 </a:t>
            </a:r>
            <a:r>
              <a:rPr lang="en-US" sz="2400" dirty="0" err="1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vetoriais</a:t>
            </a:r>
            <a:r>
              <a:rPr lang="en-US" sz="2400" dirty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 (dengue);</a:t>
            </a:r>
          </a:p>
          <a:p>
            <a:pPr marL="342900" indent="-342900">
              <a:buFont typeface="Wingdings" charset="2"/>
              <a:buChar char="q"/>
            </a:pPr>
            <a:endParaRPr lang="en-US" sz="2400" dirty="0">
              <a:gradFill flip="none" rotWithShape="1">
                <a:gsLst>
                  <a:gs pos="15000">
                    <a:schemeClr val="tx2"/>
                  </a:gs>
                  <a:gs pos="73000">
                    <a:schemeClr val="tx2">
                      <a:lumMod val="60000"/>
                      <a:lumOff val="40000"/>
                    </a:schemeClr>
                  </a:gs>
                  <a:gs pos="0">
                    <a:schemeClr val="tx2">
                      <a:lumMod val="90000"/>
                      <a:lumOff val="10000"/>
                    </a:schemeClr>
                  </a:gs>
                  <a:gs pos="100000">
                    <a:schemeClr val="tx2">
                      <a:lumMod val="0"/>
                      <a:lumOff val="100000"/>
                    </a:schemeClr>
                  </a:gs>
                </a:gsLst>
                <a:lin ang="16200000" scaled="1"/>
                <a:tileRect/>
              </a:gradFill>
              <a:latin typeface="+mj-lt"/>
            </a:endParaRPr>
          </a:p>
          <a:p>
            <a:pPr marL="342900" indent="-342900">
              <a:buFont typeface="Wingdings" charset="2"/>
              <a:buChar char="q"/>
            </a:pPr>
            <a:r>
              <a:rPr lang="en-US" sz="2400" dirty="0" err="1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Eventos</a:t>
            </a:r>
            <a:r>
              <a:rPr lang="en-US" sz="2400" dirty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 </a:t>
            </a:r>
            <a:r>
              <a:rPr lang="en-US" sz="2400" dirty="0" err="1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extremos</a:t>
            </a:r>
            <a:r>
              <a:rPr lang="en-US" sz="2400" dirty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 (</a:t>
            </a:r>
            <a:r>
              <a:rPr lang="en-US" sz="2400" dirty="0" err="1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cheias</a:t>
            </a:r>
            <a:r>
              <a:rPr lang="en-US" sz="2400" dirty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/</a:t>
            </a:r>
            <a:r>
              <a:rPr lang="en-US" sz="2400" dirty="0" err="1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enchentes</a:t>
            </a:r>
            <a:r>
              <a:rPr lang="en-US" sz="2400" dirty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 e </a:t>
            </a:r>
            <a:r>
              <a:rPr lang="en-US" sz="2400" dirty="0" err="1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estiagens</a:t>
            </a:r>
            <a:r>
              <a:rPr lang="en-US" sz="2400" dirty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/</a:t>
            </a:r>
            <a:r>
              <a:rPr lang="en-US" sz="2400" dirty="0" err="1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secas</a:t>
            </a:r>
            <a:r>
              <a:rPr lang="en-US" sz="2400" dirty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):</a:t>
            </a:r>
          </a:p>
          <a:p>
            <a:pPr marL="800100" lvl="1" indent="-342900">
              <a:buFont typeface="Arial"/>
              <a:buChar char="•"/>
            </a:pPr>
            <a:r>
              <a:rPr lang="en-US" sz="2400" dirty="0" err="1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afetam</a:t>
            </a:r>
            <a:r>
              <a:rPr lang="en-US" sz="2400" dirty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 a </a:t>
            </a:r>
            <a:r>
              <a:rPr lang="en-US" sz="2400" dirty="0" err="1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qualidade</a:t>
            </a:r>
            <a:r>
              <a:rPr lang="en-US" sz="2400" dirty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 e o </a:t>
            </a:r>
            <a:r>
              <a:rPr lang="en-US" sz="2400" dirty="0" err="1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acesso</a:t>
            </a:r>
            <a:r>
              <a:rPr lang="en-US" sz="2400" dirty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 a </a:t>
            </a:r>
            <a:r>
              <a:rPr lang="en-US" sz="2400" dirty="0" err="1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água</a:t>
            </a:r>
            <a:r>
              <a:rPr lang="en-US" sz="2400" dirty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 – </a:t>
            </a:r>
            <a:r>
              <a:rPr lang="en-US" sz="2400" dirty="0" err="1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alteram</a:t>
            </a:r>
            <a:r>
              <a:rPr lang="en-US" sz="2400" dirty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 a </a:t>
            </a:r>
            <a:r>
              <a:rPr lang="en-US" sz="2400" dirty="0" err="1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dinâmica</a:t>
            </a:r>
            <a:r>
              <a:rPr lang="en-US" sz="2400" dirty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 das </a:t>
            </a:r>
            <a:r>
              <a:rPr lang="en-US" sz="2400" dirty="0" err="1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doenças</a:t>
            </a:r>
            <a:r>
              <a:rPr lang="en-US" sz="2400" dirty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 de </a:t>
            </a:r>
            <a:r>
              <a:rPr lang="en-US" sz="2400" dirty="0" err="1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veiculação</a:t>
            </a:r>
            <a:r>
              <a:rPr lang="en-US" sz="2400" dirty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 </a:t>
            </a:r>
            <a:r>
              <a:rPr lang="en-US" sz="2400" dirty="0" err="1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hídrica</a:t>
            </a:r>
            <a:r>
              <a:rPr lang="en-US" sz="2400" dirty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 (</a:t>
            </a:r>
            <a:r>
              <a:rPr lang="en-US" sz="2400" dirty="0" err="1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leptospirose</a:t>
            </a:r>
            <a:r>
              <a:rPr lang="en-US" sz="2400" dirty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, </a:t>
            </a:r>
            <a:r>
              <a:rPr lang="en-US" sz="2400" dirty="0" err="1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hepatites</a:t>
            </a:r>
            <a:r>
              <a:rPr lang="en-US" sz="2400" dirty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 </a:t>
            </a:r>
            <a:r>
              <a:rPr lang="en-US" sz="2400" dirty="0" err="1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virais</a:t>
            </a:r>
            <a:r>
              <a:rPr lang="en-US" sz="2400" dirty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, </a:t>
            </a:r>
            <a:r>
              <a:rPr lang="en-US" sz="2400" dirty="0" err="1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doenças</a:t>
            </a:r>
            <a:r>
              <a:rPr lang="en-US" sz="2400" dirty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 </a:t>
            </a:r>
            <a:r>
              <a:rPr lang="en-US" sz="2400" dirty="0" err="1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diarréicas</a:t>
            </a:r>
            <a:r>
              <a:rPr lang="en-US" sz="2400" dirty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 </a:t>
            </a:r>
            <a:r>
              <a:rPr lang="en-US" sz="2400" dirty="0" err="1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etc</a:t>
            </a:r>
            <a:r>
              <a:rPr lang="en-US" sz="2400" dirty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);</a:t>
            </a:r>
          </a:p>
          <a:p>
            <a:pPr marL="800100" lvl="1" indent="-342900">
              <a:buFont typeface="Arial"/>
              <a:buChar char="•"/>
            </a:pPr>
            <a:endParaRPr lang="en-US" sz="2400" dirty="0">
              <a:gradFill flip="none" rotWithShape="1">
                <a:gsLst>
                  <a:gs pos="15000">
                    <a:schemeClr val="tx2"/>
                  </a:gs>
                  <a:gs pos="73000">
                    <a:schemeClr val="tx2">
                      <a:lumMod val="60000"/>
                      <a:lumOff val="40000"/>
                    </a:schemeClr>
                  </a:gs>
                  <a:gs pos="0">
                    <a:schemeClr val="tx2">
                      <a:lumMod val="90000"/>
                      <a:lumOff val="10000"/>
                    </a:schemeClr>
                  </a:gs>
                  <a:gs pos="100000">
                    <a:schemeClr val="tx2">
                      <a:lumMod val="0"/>
                      <a:lumOff val="100000"/>
                    </a:schemeClr>
                  </a:gs>
                </a:gsLst>
                <a:lin ang="16200000" scaled="1"/>
                <a:tileRect/>
              </a:gradFill>
              <a:latin typeface="+mj-lt"/>
            </a:endParaRPr>
          </a:p>
          <a:p>
            <a:pPr marL="342900" indent="-342900">
              <a:buFont typeface="Wingdings" charset="2"/>
              <a:buChar char="q"/>
            </a:pPr>
            <a:r>
              <a:rPr lang="en-US" sz="2400" dirty="0" err="1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Inversões</a:t>
            </a:r>
            <a:r>
              <a:rPr lang="en-US" sz="2400" dirty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 </a:t>
            </a:r>
            <a:r>
              <a:rPr lang="en-US" sz="2400" dirty="0" err="1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térmicas</a:t>
            </a:r>
            <a:r>
              <a:rPr lang="en-US" sz="2400" dirty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 (</a:t>
            </a:r>
            <a:r>
              <a:rPr lang="en-US" sz="2400" dirty="0" err="1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queimadas</a:t>
            </a:r>
            <a:r>
              <a:rPr lang="en-US" sz="2400" dirty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 e </a:t>
            </a:r>
            <a:r>
              <a:rPr lang="en-US" sz="2400" dirty="0" err="1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poluição</a:t>
            </a:r>
            <a:r>
              <a:rPr lang="en-US" sz="2400" dirty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): </a:t>
            </a:r>
            <a:r>
              <a:rPr lang="en-US" sz="2400" dirty="0" err="1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doenças</a:t>
            </a:r>
            <a:r>
              <a:rPr lang="en-US" sz="2400" dirty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 </a:t>
            </a:r>
            <a:r>
              <a:rPr lang="en-US" sz="2400" dirty="0" err="1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respiratórias</a:t>
            </a:r>
            <a:r>
              <a:rPr lang="en-US" sz="2400" dirty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 </a:t>
            </a:r>
            <a:r>
              <a:rPr lang="en-US" sz="2400" dirty="0" err="1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queimadas</a:t>
            </a:r>
            <a:r>
              <a:rPr lang="en-US" sz="2400" dirty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 e </a:t>
            </a:r>
            <a:r>
              <a:rPr lang="en-US" sz="2400" dirty="0" err="1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qualidade</a:t>
            </a:r>
            <a:r>
              <a:rPr lang="en-US" sz="2400" dirty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 do </a:t>
            </a:r>
            <a:r>
              <a:rPr lang="en-US" sz="2400" dirty="0" err="1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ar</a:t>
            </a:r>
            <a:r>
              <a:rPr lang="en-US" sz="2400" dirty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, </a:t>
            </a:r>
            <a:r>
              <a:rPr lang="en-US" sz="2400" dirty="0" err="1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principalmente</a:t>
            </a:r>
            <a:r>
              <a:rPr lang="en-US" sz="2400" dirty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 </a:t>
            </a:r>
            <a:r>
              <a:rPr lang="en-US" sz="2400" dirty="0" err="1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nas</a:t>
            </a:r>
            <a:r>
              <a:rPr lang="en-US" sz="2400" dirty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 </a:t>
            </a:r>
            <a:r>
              <a:rPr lang="en-US" sz="2400" dirty="0" err="1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áreas</a:t>
            </a:r>
            <a:r>
              <a:rPr lang="en-US" sz="2400" dirty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 </a:t>
            </a:r>
            <a:r>
              <a:rPr lang="en-US" sz="2400" dirty="0" err="1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urbanas</a:t>
            </a:r>
            <a:r>
              <a:rPr lang="en-US" sz="2400" dirty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.</a:t>
            </a:r>
          </a:p>
          <a:p>
            <a:endParaRPr lang="en-US" sz="2400" dirty="0">
              <a:gradFill flip="none" rotWithShape="1">
                <a:gsLst>
                  <a:gs pos="15000">
                    <a:schemeClr val="tx2"/>
                  </a:gs>
                  <a:gs pos="73000">
                    <a:schemeClr val="tx2">
                      <a:lumMod val="60000"/>
                      <a:lumOff val="40000"/>
                    </a:schemeClr>
                  </a:gs>
                  <a:gs pos="0">
                    <a:schemeClr val="tx2">
                      <a:lumMod val="90000"/>
                      <a:lumOff val="10000"/>
                    </a:schemeClr>
                  </a:gs>
                  <a:gs pos="100000">
                    <a:schemeClr val="tx2">
                      <a:lumMod val="0"/>
                      <a:lumOff val="100000"/>
                    </a:schemeClr>
                  </a:gs>
                </a:gsLst>
                <a:lin ang="16200000" scaled="1"/>
                <a:tileRect/>
              </a:gradFill>
              <a:latin typeface="+mj-lt"/>
            </a:endParaRPr>
          </a:p>
          <a:p>
            <a:pPr marL="342900" indent="-342900">
              <a:buFont typeface="Wingdings" charset="2"/>
              <a:buChar char="q"/>
            </a:pPr>
            <a:r>
              <a:rPr lang="en-US" sz="2400" dirty="0" err="1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Geadas</a:t>
            </a:r>
            <a:r>
              <a:rPr lang="en-US" sz="2400" dirty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, </a:t>
            </a:r>
            <a:r>
              <a:rPr lang="en-US" sz="2400" dirty="0" err="1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vendavais,secas</a:t>
            </a:r>
            <a:r>
              <a:rPr lang="en-US" sz="2400" dirty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 e </a:t>
            </a:r>
            <a:r>
              <a:rPr lang="en-US" sz="2400" dirty="0" err="1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cheias</a:t>
            </a:r>
            <a:r>
              <a:rPr lang="en-US" sz="2400" dirty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 </a:t>
            </a:r>
            <a:r>
              <a:rPr lang="en-US" sz="2400" dirty="0" err="1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abruptas</a:t>
            </a:r>
            <a:r>
              <a:rPr lang="en-US" sz="2400" dirty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: </a:t>
            </a:r>
            <a:r>
              <a:rPr lang="en-US" sz="2400" dirty="0" err="1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Perdas</a:t>
            </a:r>
            <a:r>
              <a:rPr lang="en-US" sz="2400" dirty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 </a:t>
            </a:r>
            <a:r>
              <a:rPr lang="en-US" sz="2400" dirty="0" err="1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na</a:t>
            </a:r>
            <a:r>
              <a:rPr lang="en-US" sz="2400" dirty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 </a:t>
            </a:r>
            <a:r>
              <a:rPr lang="en-US" sz="2400" dirty="0" err="1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agricultura</a:t>
            </a:r>
            <a:r>
              <a:rPr lang="en-US" sz="2400" dirty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722444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ítulo 2">
            <a:extLst>
              <a:ext uri="{FF2B5EF4-FFF2-40B4-BE49-F238E27FC236}">
                <a16:creationId xmlns:a16="http://schemas.microsoft.com/office/drawing/2014/main" xmlns="" id="{696487BA-2CFB-4620-AE12-D16BD7E298C8}"/>
              </a:ext>
            </a:extLst>
          </p:cNvPr>
          <p:cNvSpPr txBox="1">
            <a:spLocks/>
          </p:cNvSpPr>
          <p:nvPr/>
        </p:nvSpPr>
        <p:spPr>
          <a:xfrm>
            <a:off x="882242" y="1728840"/>
            <a:ext cx="10453586" cy="40931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0" kern="120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pt-BR" dirty="0" smtClean="0"/>
          </a:p>
          <a:p>
            <a:pPr algn="ctr"/>
            <a:r>
              <a:rPr lang="pt-BR" sz="5400" dirty="0" smtClean="0"/>
              <a:t>Obrigado!</a:t>
            </a:r>
          </a:p>
          <a:p>
            <a:pPr algn="ctr"/>
            <a:endParaRPr lang="pt-BR" sz="4800" dirty="0" smtClean="0"/>
          </a:p>
          <a:p>
            <a:pPr algn="ctr"/>
            <a:r>
              <a:rPr lang="pt-BR" sz="3600" dirty="0" err="1" smtClean="0"/>
              <a:t>fvarone@gmail.com</a:t>
            </a:r>
            <a:endParaRPr lang="pt-BR" sz="3600" dirty="0" smtClean="0"/>
          </a:p>
          <a:p>
            <a:pPr marL="457200" indent="-457200" algn="l">
              <a:buBlip>
                <a:blip r:embed="rId2"/>
              </a:buBlip>
            </a:pPr>
            <a:endParaRPr lang="pt-BR" dirty="0"/>
          </a:p>
          <a:p>
            <a:pPr marL="457200" indent="-457200" algn="l">
              <a:buBlip>
                <a:blip r:embed="rId2"/>
              </a:buBlip>
            </a:pP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5097515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xmlns="" id="{806A4532-58AB-4EC2-98AC-532CD65B8A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788639" y="142613"/>
            <a:ext cx="9144000" cy="656576"/>
          </a:xfrm>
        </p:spPr>
        <p:txBody>
          <a:bodyPr/>
          <a:lstStyle/>
          <a:p>
            <a:r>
              <a:rPr lang="pt-BR" dirty="0"/>
              <a:t>Escala Temporal e Espacial de Tempo e Clima </a:t>
            </a:r>
          </a:p>
        </p:txBody>
      </p:sp>
      <p:pic>
        <p:nvPicPr>
          <p:cNvPr id="8" name="Imagem 7">
            <a:extLst>
              <a:ext uri="{FF2B5EF4-FFF2-40B4-BE49-F238E27FC236}">
                <a16:creationId xmlns:a16="http://schemas.microsoft.com/office/drawing/2014/main" xmlns="" id="{D772D23B-F40D-40D5-92D3-F0B9701D6A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664" y="850302"/>
            <a:ext cx="10599987" cy="5638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7958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xmlns="" id="{806A4532-58AB-4EC2-98AC-532CD65B8A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938054" y="99926"/>
            <a:ext cx="9144000" cy="656576"/>
          </a:xfrm>
        </p:spPr>
        <p:txBody>
          <a:bodyPr/>
          <a:lstStyle/>
          <a:p>
            <a:r>
              <a:rPr lang="pt-BR" dirty="0"/>
              <a:t>Escala Temporal e Espacial de Tempo e Clima </a:t>
            </a: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xmlns="" id="{BC34B073-D19A-4274-A199-A6F4F25E8B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3390" y="770461"/>
            <a:ext cx="9253059" cy="6087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97390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760000" cy="4320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1909" y="1458000"/>
            <a:ext cx="7200000" cy="54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93638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ítulo 2">
            <a:extLst>
              <a:ext uri="{FF2B5EF4-FFF2-40B4-BE49-F238E27FC236}">
                <a16:creationId xmlns:a16="http://schemas.microsoft.com/office/drawing/2014/main" xmlns="" id="{806A4532-58AB-4EC2-98AC-532CD65B8A8B}"/>
              </a:ext>
            </a:extLst>
          </p:cNvPr>
          <p:cNvSpPr txBox="1">
            <a:spLocks/>
          </p:cNvSpPr>
          <p:nvPr/>
        </p:nvSpPr>
        <p:spPr>
          <a:xfrm>
            <a:off x="2788639" y="0"/>
            <a:ext cx="9144000" cy="65657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0" kern="120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dirty="0" smtClean="0"/>
              <a:t>Sistemas Meteorológicos Atuantes no RS</a:t>
            </a:r>
            <a:endParaRPr lang="pt-BR" dirty="0"/>
          </a:p>
        </p:txBody>
      </p:sp>
      <p:pic>
        <p:nvPicPr>
          <p:cNvPr id="3" name="Picture 8" descr="fri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71607"/>
            <a:ext cx="5635232" cy="36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9" descr="f_fri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234" y="3978000"/>
            <a:ext cx="3599643" cy="28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FF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3427" y="1874706"/>
            <a:ext cx="6428573" cy="36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22857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ítulo 2">
            <a:extLst>
              <a:ext uri="{FF2B5EF4-FFF2-40B4-BE49-F238E27FC236}">
                <a16:creationId xmlns:a16="http://schemas.microsoft.com/office/drawing/2014/main" xmlns="" id="{806A4532-58AB-4EC2-98AC-532CD65B8A8B}"/>
              </a:ext>
            </a:extLst>
          </p:cNvPr>
          <p:cNvSpPr txBox="1">
            <a:spLocks/>
          </p:cNvSpPr>
          <p:nvPr/>
        </p:nvSpPr>
        <p:spPr>
          <a:xfrm>
            <a:off x="2788639" y="0"/>
            <a:ext cx="9144000" cy="65657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0" kern="120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dirty="0" smtClean="0"/>
              <a:t>Sistemas Meteorológicos Atuantes no RS</a:t>
            </a:r>
            <a:endParaRPr lang="pt-BR" dirty="0"/>
          </a:p>
        </p:txBody>
      </p:sp>
      <p:pic>
        <p:nvPicPr>
          <p:cNvPr id="4" name="Picture 1030" descr="war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960" y="718565"/>
            <a:ext cx="5634583" cy="36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f_quent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1235" y="3978000"/>
            <a:ext cx="3600000" cy="28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 descr="h_quente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5381" y="1498217"/>
            <a:ext cx="5538151" cy="36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004705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ítulo 2">
            <a:extLst>
              <a:ext uri="{FF2B5EF4-FFF2-40B4-BE49-F238E27FC236}">
                <a16:creationId xmlns:a16="http://schemas.microsoft.com/office/drawing/2014/main" xmlns="" id="{806A4532-58AB-4EC2-98AC-532CD65B8A8B}"/>
              </a:ext>
            </a:extLst>
          </p:cNvPr>
          <p:cNvSpPr txBox="1">
            <a:spLocks/>
          </p:cNvSpPr>
          <p:nvPr/>
        </p:nvSpPr>
        <p:spPr>
          <a:xfrm>
            <a:off x="2788639" y="0"/>
            <a:ext cx="9144000" cy="65657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0" kern="120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dirty="0" smtClean="0"/>
              <a:t>Sistemas Meteorológicos Atuantes no RS</a:t>
            </a:r>
            <a:endParaRPr lang="pt-BR" dirty="0"/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150090" y="6190374"/>
            <a:ext cx="6865938" cy="584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charset="0"/>
                <a:ea typeface="MS PGothic" charset="0"/>
                <a:cs typeface="MS PGothic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charset="0"/>
                <a:ea typeface="MS PGothic" charset="0"/>
                <a:cs typeface="MS PGothic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charset="0"/>
                <a:ea typeface="MS PGothic" charset="0"/>
                <a:cs typeface="MS PGothic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charset="0"/>
                <a:ea typeface="MS PGothic" charset="0"/>
                <a:cs typeface="MS PGothic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MS PGothic" charset="0"/>
                <a:cs typeface="MS PGothic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pt-BR" sz="3200" b="0" dirty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  <a:ea typeface="+mn-ea"/>
                <a:cs typeface="+mn-cs"/>
              </a:rPr>
              <a:t>Ciclones Extratropicais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545" y="588819"/>
            <a:ext cx="4697959" cy="5400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9603" y="778736"/>
            <a:ext cx="4880769" cy="3600000"/>
          </a:xfrm>
          <a:prstGeom prst="rect">
            <a:avLst/>
          </a:prstGeom>
        </p:spPr>
      </p:pic>
      <p:pic>
        <p:nvPicPr>
          <p:cNvPr id="7" name="Picture 3" descr="midcyclon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2926" y="3978000"/>
            <a:ext cx="4139074" cy="28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10568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ítulo 2">
            <a:extLst>
              <a:ext uri="{FF2B5EF4-FFF2-40B4-BE49-F238E27FC236}">
                <a16:creationId xmlns:a16="http://schemas.microsoft.com/office/drawing/2014/main" xmlns="" id="{806A4532-58AB-4EC2-98AC-532CD65B8A8B}"/>
              </a:ext>
            </a:extLst>
          </p:cNvPr>
          <p:cNvSpPr txBox="1">
            <a:spLocks/>
          </p:cNvSpPr>
          <p:nvPr/>
        </p:nvSpPr>
        <p:spPr>
          <a:xfrm>
            <a:off x="2788639" y="142613"/>
            <a:ext cx="9144000" cy="65657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0" kern="120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dirty="0" smtClean="0"/>
              <a:t>Sistemas Meteorológicos Atuantes no RS</a:t>
            </a:r>
            <a:endParaRPr lang="pt-BR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5671" y="858856"/>
            <a:ext cx="8196481" cy="5832732"/>
          </a:xfrm>
          <a:prstGeom prst="rect">
            <a:avLst/>
          </a:prstGeom>
        </p:spPr>
      </p:pic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2294588" y="1148583"/>
            <a:ext cx="68659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charset="0"/>
                <a:ea typeface="MS PGothic" charset="0"/>
                <a:cs typeface="MS PGothic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charset="0"/>
                <a:ea typeface="MS PGothic" charset="0"/>
                <a:cs typeface="MS PGothic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charset="0"/>
                <a:ea typeface="MS PGothic" charset="0"/>
                <a:cs typeface="MS PGothic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charset="0"/>
                <a:ea typeface="MS PGothic" charset="0"/>
                <a:cs typeface="MS PGothic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MS PGothic" charset="0"/>
                <a:cs typeface="MS PGothic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pt-BR" dirty="0" smtClean="0"/>
              <a:t>Complexos Convectivos de </a:t>
            </a:r>
            <a:r>
              <a:rPr lang="pt-BR" dirty="0" err="1" smtClean="0"/>
              <a:t>Mesoescala</a:t>
            </a:r>
            <a:r>
              <a:rPr lang="pt-BR" dirty="0" smtClean="0"/>
              <a:t> (CCM)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691564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7780254" cy="583519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40158" y="1152560"/>
            <a:ext cx="4409150" cy="5705440"/>
          </a:xfrm>
          <a:prstGeom prst="rect">
            <a:avLst/>
          </a:prstGeom>
        </p:spPr>
      </p:pic>
      <p:sp>
        <p:nvSpPr>
          <p:cNvPr id="7" name="Subtítulo 2">
            <a:extLst>
              <a:ext uri="{FF2B5EF4-FFF2-40B4-BE49-F238E27FC236}">
                <a16:creationId xmlns:a16="http://schemas.microsoft.com/office/drawing/2014/main" xmlns="" id="{806A4532-58AB-4EC2-98AC-532CD65B8A8B}"/>
              </a:ext>
            </a:extLst>
          </p:cNvPr>
          <p:cNvSpPr txBox="1">
            <a:spLocks/>
          </p:cNvSpPr>
          <p:nvPr/>
        </p:nvSpPr>
        <p:spPr>
          <a:xfrm>
            <a:off x="2788639" y="142613"/>
            <a:ext cx="9144000" cy="65657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0" kern="120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dirty="0" smtClean="0">
                <a:solidFill>
                  <a:srgbClr val="FFFFFF"/>
                </a:solidFill>
              </a:rPr>
              <a:t>Bloqueios atmosféricos</a:t>
            </a:r>
            <a:endParaRPr lang="pt-BR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26648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Profundidade">
  <a:themeElements>
    <a:clrScheme name="Depth">
      <a:dk1>
        <a:sysClr val="windowText" lastClr="000000"/>
      </a:dk1>
      <a:lt1>
        <a:sysClr val="window" lastClr="FFFFFF"/>
      </a:lt1>
      <a:dk2>
        <a:srgbClr val="455F51"/>
      </a:dk2>
      <a:lt2>
        <a:srgbClr val="94D7E4"/>
      </a:lt2>
      <a:accent1>
        <a:srgbClr val="41AEBD"/>
      </a:accent1>
      <a:accent2>
        <a:srgbClr val="97E9D5"/>
      </a:accent2>
      <a:accent3>
        <a:srgbClr val="A2CF49"/>
      </a:accent3>
      <a:accent4>
        <a:srgbClr val="608F3D"/>
      </a:accent4>
      <a:accent5>
        <a:srgbClr val="F4DE3A"/>
      </a:accent5>
      <a:accent6>
        <a:srgbClr val="FCB11C"/>
      </a:accent6>
      <a:hlink>
        <a:srgbClr val="FBCA98"/>
      </a:hlink>
      <a:folHlink>
        <a:srgbClr val="D3B86D"/>
      </a:folHlink>
    </a:clrScheme>
    <a:fontScheme name="Depth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epth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Depth" id="{7BEAFC2A-325C-49C4-AC08-2B765DA903F9}" vid="{1735E755-43E6-43AA-ABA2-C989ECC79AF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TM04033923[[fn=Profundidade]]</Template>
  <TotalTime>601</TotalTime>
  <Words>216</Words>
  <Application>Microsoft Macintosh PowerPoint</Application>
  <PresentationFormat>Custom</PresentationFormat>
  <Paragraphs>34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Profundidade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varone</dc:creator>
  <cp:lastModifiedBy>Flavio Varone</cp:lastModifiedBy>
  <cp:revision>49</cp:revision>
  <dcterms:created xsi:type="dcterms:W3CDTF">2017-11-24T11:02:13Z</dcterms:created>
  <dcterms:modified xsi:type="dcterms:W3CDTF">2017-11-27T09:54:06Z</dcterms:modified>
</cp:coreProperties>
</file>