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30"/>
  </p:notesMasterIdLst>
  <p:sldIdLst>
    <p:sldId id="256" r:id="rId3"/>
    <p:sldId id="257" r:id="rId4"/>
    <p:sldId id="327" r:id="rId5"/>
    <p:sldId id="342" r:id="rId6"/>
    <p:sldId id="328" r:id="rId7"/>
    <p:sldId id="343" r:id="rId8"/>
    <p:sldId id="350" r:id="rId9"/>
    <p:sldId id="326" r:id="rId10"/>
    <p:sldId id="348" r:id="rId11"/>
    <p:sldId id="354" r:id="rId12"/>
    <p:sldId id="355" r:id="rId13"/>
    <p:sldId id="351" r:id="rId14"/>
    <p:sldId id="359" r:id="rId15"/>
    <p:sldId id="363" r:id="rId16"/>
    <p:sldId id="364" r:id="rId17"/>
    <p:sldId id="344" r:id="rId18"/>
    <p:sldId id="360" r:id="rId19"/>
    <p:sldId id="361" r:id="rId20"/>
    <p:sldId id="370" r:id="rId21"/>
    <p:sldId id="346" r:id="rId22"/>
    <p:sldId id="366" r:id="rId23"/>
    <p:sldId id="367" r:id="rId24"/>
    <p:sldId id="368" r:id="rId25"/>
    <p:sldId id="369" r:id="rId26"/>
    <p:sldId id="371" r:id="rId27"/>
    <p:sldId id="347" r:id="rId28"/>
    <p:sldId id="324" r:id="rId29"/>
  </p:sldIdLst>
  <p:sldSz cx="9144000" cy="6858000" type="screen4x3"/>
  <p:notesSz cx="4279900" cy="54864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1">
          <p15:clr>
            <a:srgbClr val="A4A3A4"/>
          </p15:clr>
        </p15:guide>
        <p15:guide id="2" orient="horz" pos="3430">
          <p15:clr>
            <a:srgbClr val="A4A3A4"/>
          </p15:clr>
        </p15:guide>
        <p15:guide id="3" pos="340">
          <p15:clr>
            <a:srgbClr val="A4A3A4"/>
          </p15:clr>
        </p15:guide>
        <p15:guide id="4" pos="546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5" clrIdx="0"/>
  <p:cmAuthor id="1" name="ses12385530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60"/>
  </p:normalViewPr>
  <p:slideViewPr>
    <p:cSldViewPr snapToGrid="0">
      <p:cViewPr varScale="1">
        <p:scale>
          <a:sx n="90" d="100"/>
          <a:sy n="90" d="100"/>
        </p:scale>
        <p:origin x="-592" y="-89"/>
      </p:cViewPr>
      <p:guideLst>
        <p:guide orient="horz" pos="391"/>
        <p:guide orient="horz" pos="3430"/>
        <p:guide pos="340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FF9E4-4DEA-4129-A17B-B4F6993A1D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t-BR"/>
        </a:p>
      </dgm:t>
    </dgm:pt>
    <dgm:pt modelId="{AAEECC6A-14F3-4DE9-8115-96A5170FC7E5}">
      <dgm:prSet custT="1"/>
      <dgm:spPr/>
      <dgm:t>
        <a:bodyPr/>
        <a:lstStyle/>
        <a:p>
          <a:pPr algn="ctr" rtl="0"/>
          <a:r>
            <a:rPr lang="pt-BR" sz="2200" dirty="0" smtClean="0">
              <a:solidFill>
                <a:srgbClr val="FF0000"/>
              </a:solidFill>
            </a:rPr>
            <a:t>Detecção da existência de populações em situação de risco (informes meteorológicos, noticiários, informações locais)</a:t>
          </a:r>
          <a:endParaRPr lang="pt-BR" sz="2200" dirty="0">
            <a:solidFill>
              <a:srgbClr val="FF0000"/>
            </a:solidFill>
          </a:endParaRPr>
        </a:p>
      </dgm:t>
    </dgm:pt>
    <dgm:pt modelId="{25255945-7D16-4AD4-B361-39626665223E}" type="parTrans" cxnId="{1CAC1338-7943-405A-A849-A20409BCAA67}">
      <dgm:prSet/>
      <dgm:spPr/>
      <dgm:t>
        <a:bodyPr/>
        <a:lstStyle/>
        <a:p>
          <a:endParaRPr lang="pt-BR"/>
        </a:p>
      </dgm:t>
    </dgm:pt>
    <dgm:pt modelId="{13520CA4-57F5-48BB-8D2C-A1FFB69BF336}" type="sibTrans" cxnId="{1CAC1338-7943-405A-A849-A20409BCAA67}">
      <dgm:prSet/>
      <dgm:spPr/>
      <dgm:t>
        <a:bodyPr/>
        <a:lstStyle/>
        <a:p>
          <a:endParaRPr lang="pt-BR"/>
        </a:p>
      </dgm:t>
    </dgm:pt>
    <dgm:pt modelId="{3E98CD3F-51A5-4EDC-B602-07CB23A01A02}" type="pres">
      <dgm:prSet presAssocID="{687FF9E4-4DEA-4129-A17B-B4F6993A1D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E96860D-D1C7-45C5-AAE5-AD7320480694}" type="pres">
      <dgm:prSet presAssocID="{AAEECC6A-14F3-4DE9-8115-96A5170FC7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CAC1338-7943-405A-A849-A20409BCAA67}" srcId="{687FF9E4-4DEA-4129-A17B-B4F6993A1D24}" destId="{AAEECC6A-14F3-4DE9-8115-96A5170FC7E5}" srcOrd="0" destOrd="0" parTransId="{25255945-7D16-4AD4-B361-39626665223E}" sibTransId="{13520CA4-57F5-48BB-8D2C-A1FFB69BF336}"/>
    <dgm:cxn modelId="{EE8D1182-57E3-4B19-92E6-C4D4B1E08E35}" type="presOf" srcId="{687FF9E4-4DEA-4129-A17B-B4F6993A1D24}" destId="{3E98CD3F-51A5-4EDC-B602-07CB23A01A02}" srcOrd="0" destOrd="0" presId="urn:microsoft.com/office/officeart/2005/8/layout/vList2"/>
    <dgm:cxn modelId="{F1631C0F-C0E1-493F-A3E8-6EC0B1CCD375}" type="presOf" srcId="{AAEECC6A-14F3-4DE9-8115-96A5170FC7E5}" destId="{2E96860D-D1C7-45C5-AAE5-AD7320480694}" srcOrd="0" destOrd="0" presId="urn:microsoft.com/office/officeart/2005/8/layout/vList2"/>
    <dgm:cxn modelId="{25012E52-F717-45E6-86BF-4A8BB95BB958}" type="presParOf" srcId="{3E98CD3F-51A5-4EDC-B602-07CB23A01A02}" destId="{2E96860D-D1C7-45C5-AAE5-AD73204806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90475B-1EF7-4E8C-B540-93F12047BB7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t-BR"/>
        </a:p>
      </dgm:t>
    </dgm:pt>
    <dgm:pt modelId="{641A50D0-4039-4789-A33C-9AC707655A01}">
      <dgm:prSet custT="1"/>
      <dgm:spPr/>
      <dgm:t>
        <a:bodyPr/>
        <a:lstStyle/>
        <a:p>
          <a:pPr algn="ctr" rtl="0"/>
          <a:r>
            <a:rPr lang="pt-BR" sz="2200" dirty="0" smtClean="0">
              <a:solidFill>
                <a:srgbClr val="FF0000"/>
              </a:solidFill>
            </a:rPr>
            <a:t>Contatos com regionais para difusão de alerta às SMS, com repasse de orientações e solicitação de relatórios sobre a situação local </a:t>
          </a:r>
          <a:endParaRPr lang="pt-BR" sz="2200" dirty="0">
            <a:solidFill>
              <a:srgbClr val="FF0000"/>
            </a:solidFill>
          </a:endParaRPr>
        </a:p>
      </dgm:t>
    </dgm:pt>
    <dgm:pt modelId="{4C2A2553-5549-4048-8293-FE69F9D9B29B}" type="parTrans" cxnId="{284E4F32-40A7-445C-A07F-E4FF0DEA91F9}">
      <dgm:prSet/>
      <dgm:spPr/>
      <dgm:t>
        <a:bodyPr/>
        <a:lstStyle/>
        <a:p>
          <a:endParaRPr lang="pt-BR"/>
        </a:p>
      </dgm:t>
    </dgm:pt>
    <dgm:pt modelId="{D8FD1C4C-E9A4-43E2-9EF4-9224E8F1FABA}" type="sibTrans" cxnId="{284E4F32-40A7-445C-A07F-E4FF0DEA91F9}">
      <dgm:prSet/>
      <dgm:spPr/>
      <dgm:t>
        <a:bodyPr/>
        <a:lstStyle/>
        <a:p>
          <a:endParaRPr lang="pt-BR"/>
        </a:p>
      </dgm:t>
    </dgm:pt>
    <dgm:pt modelId="{69D7A9E8-9D61-4A0A-803D-F613E09E611E}" type="pres">
      <dgm:prSet presAssocID="{A290475B-1EF7-4E8C-B540-93F12047BB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DA9A097-CE85-4835-8FD2-AC9984EF68ED}" type="pres">
      <dgm:prSet presAssocID="{641A50D0-4039-4789-A33C-9AC707655A0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4E4F32-40A7-445C-A07F-E4FF0DEA91F9}" srcId="{A290475B-1EF7-4E8C-B540-93F12047BB78}" destId="{641A50D0-4039-4789-A33C-9AC707655A01}" srcOrd="0" destOrd="0" parTransId="{4C2A2553-5549-4048-8293-FE69F9D9B29B}" sibTransId="{D8FD1C4C-E9A4-43E2-9EF4-9224E8F1FABA}"/>
    <dgm:cxn modelId="{00D985EB-C860-486E-835D-7D52952DC59E}" type="presOf" srcId="{641A50D0-4039-4789-A33C-9AC707655A01}" destId="{CDA9A097-CE85-4835-8FD2-AC9984EF68ED}" srcOrd="0" destOrd="0" presId="urn:microsoft.com/office/officeart/2005/8/layout/vList2"/>
    <dgm:cxn modelId="{AAC1A989-D769-4779-B1D3-EE7992E0434C}" type="presOf" srcId="{A290475B-1EF7-4E8C-B540-93F12047BB78}" destId="{69D7A9E8-9D61-4A0A-803D-F613E09E611E}" srcOrd="0" destOrd="0" presId="urn:microsoft.com/office/officeart/2005/8/layout/vList2"/>
    <dgm:cxn modelId="{2FC269A9-3E7F-4348-AD08-0BA43506BDF1}" type="presParOf" srcId="{69D7A9E8-9D61-4A0A-803D-F613E09E611E}" destId="{CDA9A097-CE85-4835-8FD2-AC9984EF68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6860D-D1C7-45C5-AAE5-AD7320480694}">
      <dsp:nvSpPr>
        <dsp:cNvPr id="0" name=""/>
        <dsp:cNvSpPr/>
      </dsp:nvSpPr>
      <dsp:spPr>
        <a:xfrm>
          <a:off x="0" y="223"/>
          <a:ext cx="8442035" cy="590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rgbClr val="FF0000"/>
              </a:solidFill>
            </a:rPr>
            <a:t>Detecção da existência de populações em situação de risco (informes meteorológicos, noticiários, informações locais)</a:t>
          </a:r>
          <a:endParaRPr lang="pt-BR" sz="2200" kern="1200" dirty="0">
            <a:solidFill>
              <a:srgbClr val="FF0000"/>
            </a:solidFill>
          </a:endParaRPr>
        </a:p>
      </dsp:txBody>
      <dsp:txXfrm>
        <a:off x="28825" y="29048"/>
        <a:ext cx="8384385" cy="5328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9A097-CE85-4835-8FD2-AC9984EF68ED}">
      <dsp:nvSpPr>
        <dsp:cNvPr id="0" name=""/>
        <dsp:cNvSpPr/>
      </dsp:nvSpPr>
      <dsp:spPr>
        <a:xfrm>
          <a:off x="0" y="135"/>
          <a:ext cx="8281175" cy="6460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rgbClr val="FF0000"/>
              </a:solidFill>
            </a:rPr>
            <a:t>Contatos com regionais para difusão de alerta às SMS, com repasse de orientações e solicitação de relatórios sobre a situação local </a:t>
          </a:r>
          <a:endParaRPr lang="pt-BR" sz="2200" kern="1200" dirty="0">
            <a:solidFill>
              <a:srgbClr val="FF0000"/>
            </a:solidFill>
          </a:endParaRPr>
        </a:p>
      </dsp:txBody>
      <dsp:txXfrm>
        <a:off x="31538" y="31673"/>
        <a:ext cx="8218099" cy="582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85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>
            <a:lvl1pPr algn="l" defTabSz="558800">
              <a:defRPr sz="7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 bwMode="auto">
          <a:xfrm>
            <a:off x="2424113" y="0"/>
            <a:ext cx="185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>
            <a:lvl1pPr algn="r" defTabSz="558800">
              <a:defRPr sz="7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B33116BD-FE2B-415A-8A12-F29C78D3C18A}" type="datetimeFigureOut">
              <a:rPr lang="pt-BR"/>
              <a:pPr>
                <a:defRPr/>
              </a:pPr>
              <a:t>26/11/2017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411163"/>
            <a:ext cx="27432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 bwMode="auto">
          <a:xfrm>
            <a:off x="428625" y="2606675"/>
            <a:ext cx="342265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06" tIns="27903" rIns="55806" bIns="279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 bwMode="auto">
          <a:xfrm>
            <a:off x="0" y="5211763"/>
            <a:ext cx="18542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06" tIns="27903" rIns="55806" bIns="27903" numCol="1" anchor="b" anchorCtr="0" compatLnSpc="1">
            <a:prstTxWarp prst="textNoShape">
              <a:avLst/>
            </a:prstTxWarp>
          </a:bodyPr>
          <a:lstStyle>
            <a:lvl1pPr algn="l" defTabSz="558800">
              <a:defRPr sz="7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 bwMode="auto">
          <a:xfrm>
            <a:off x="2424113" y="5211763"/>
            <a:ext cx="18542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06" tIns="27903" rIns="55806" bIns="27903" numCol="1" anchor="b" anchorCtr="0" compatLnSpc="1">
            <a:prstTxWarp prst="textNoShape">
              <a:avLst/>
            </a:prstTxWarp>
          </a:bodyPr>
          <a:lstStyle>
            <a:lvl1pPr algn="r" defTabSz="558800">
              <a:defRPr sz="7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7470D7C4-B861-4113-9972-C4750793F8B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77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sz="2000" b="1" dirty="0">
                <a:solidFill>
                  <a:srgbClr val="FF0000"/>
                </a:solidFill>
              </a:rPr>
              <a:t>ATUALIZAR ESTATÍSTICAS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4F25C2-78B5-42D0-9994-2C30D00CF6D0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291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503239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sz="1500" b="1" dirty="0"/>
              <a:t>REVISAR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4F25C2-78B5-42D0-9994-2C30D00CF6D0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225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5473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85834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85834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230834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0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1470025"/>
          </a:xfrm>
        </p:spPr>
        <p:txBody>
          <a:bodyPr>
            <a:normAutofit/>
          </a:bodyPr>
          <a:lstStyle>
            <a:lvl1pPr algn="l">
              <a:defRPr sz="3500">
                <a:solidFill>
                  <a:srgbClr val="FF0000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4348" y="3143248"/>
            <a:ext cx="7715304" cy="17859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80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0"/>
          </p:nvPr>
        </p:nvSpPr>
        <p:spPr>
          <a:xfrm>
            <a:off x="1984375" y="6143625"/>
            <a:ext cx="5324475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rgbClr val="404040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pt-BR"/>
              <a:t>Nome Sobrenome | Divis</a:t>
            </a:r>
            <a:r>
              <a:rPr lang="pt-BR" altLang="ja-JP"/>
              <a:t>ão (sigla)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Lucia Mardini | DVAS</a:t>
            </a: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36C9E-90B5-4239-8300-8275A667AD7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Lucia Mardini | DVAS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A107-6358-4632-AB3E-752F6C7664D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title style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t-BR"/>
              <a:t>Lucia Mardini | DVAS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F91B02-8578-43E5-A7D2-0CDE84140F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Picture 8" descr="Slide0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7" r:id="rId2"/>
    <p:sldLayoutId id="2147483688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Slide0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vs.rs.gov.br/atuacao-da-saude-publica-para-desastr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PORTARIA_N11_2011.do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PORTARIA_N11_2011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hyperlink" Target="ALERTA%20DEFESA%20CIVIL.docx" TargetMode="External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cptec_inpe.JPG" TargetMode="External"/><Relationship Id="rId11" Type="http://schemas.microsoft.com/office/2007/relationships/diagramDrawing" Target="../diagrams/drawing1.xml"/><Relationship Id="rId5" Type="http://schemas.openxmlformats.org/officeDocument/2006/relationships/hyperlink" Target="Bol_INMET_OUT2017.pdf" TargetMode="External"/><Relationship Id="rId10" Type="http://schemas.openxmlformats.org/officeDocument/2006/relationships/diagramColors" Target="../diagrams/colors1.xml"/><Relationship Id="rId4" Type="http://schemas.openxmlformats.org/officeDocument/2006/relationships/hyperlink" Target="CEMADEN%20CAI.pdf" TargetMode="External"/><Relationship Id="rId9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PORTARIA_N11_2011.doc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3"/>
          <p:cNvSpPr>
            <a:spLocks noGrp="1"/>
          </p:cNvSpPr>
          <p:nvPr>
            <p:ph type="ctrTitle"/>
          </p:nvPr>
        </p:nvSpPr>
        <p:spPr>
          <a:xfrm>
            <a:off x="439737" y="915895"/>
            <a:ext cx="7772400" cy="1470025"/>
          </a:xfrm>
        </p:spPr>
        <p:txBody>
          <a:bodyPr>
            <a:normAutofit/>
          </a:bodyPr>
          <a:lstStyle/>
          <a:p>
            <a:pPr eaLnBrk="1" hangingPunct="1">
              <a:lnSpc>
                <a:spcPct val="125000"/>
              </a:lnSpc>
            </a:pPr>
            <a:r>
              <a:rPr lang="pt-BR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 SUS E A GESTÃO DE RISCOS DE DESASTRES NA SAÚDE</a:t>
            </a:r>
          </a:p>
        </p:txBody>
      </p:sp>
      <p:sp>
        <p:nvSpPr>
          <p:cNvPr id="5123" name="Subtítulo 4"/>
          <p:cNvSpPr>
            <a:spLocks noGrp="1"/>
          </p:cNvSpPr>
          <p:nvPr>
            <p:ph type="subTitle" idx="1"/>
          </p:nvPr>
        </p:nvSpPr>
        <p:spPr>
          <a:xfrm>
            <a:off x="179512" y="3104964"/>
            <a:ext cx="8676964" cy="1584175"/>
          </a:xfr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800" b="1" dirty="0" smtClean="0">
                <a:solidFill>
                  <a:srgbClr val="0070C0"/>
                </a:solidFill>
              </a:rPr>
              <a:t>Seminário 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800" b="1" dirty="0" smtClean="0">
                <a:solidFill>
                  <a:srgbClr val="0070C0"/>
                </a:solidFill>
              </a:rPr>
              <a:t>Organização das Ações de Saúde para Desastres</a:t>
            </a:r>
          </a:p>
          <a:p>
            <a:pPr algn="ctr" eaLnBrk="1" hangingPunct="1">
              <a:lnSpc>
                <a:spcPct val="80000"/>
              </a:lnSpc>
            </a:pPr>
            <a:endParaRPr lang="pt-BR" sz="2800" b="1" dirty="0" smtClean="0">
              <a:solidFill>
                <a:srgbClr val="0070C0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pt-BR" sz="1900" dirty="0" smtClean="0">
                <a:solidFill>
                  <a:srgbClr val="0070C0"/>
                </a:solidFill>
              </a:rPr>
              <a:t>27 de Novembro de 2017</a:t>
            </a:r>
          </a:p>
          <a:p>
            <a:pPr eaLnBrk="1" hangingPunct="1">
              <a:lnSpc>
                <a:spcPct val="80000"/>
              </a:lnSpc>
            </a:pPr>
            <a:endParaRPr lang="pt-BR" sz="2000" dirty="0" smtClean="0">
              <a:solidFill>
                <a:srgbClr val="404040"/>
              </a:solidFill>
            </a:endParaRPr>
          </a:p>
        </p:txBody>
      </p:sp>
      <p:cxnSp>
        <p:nvCxnSpPr>
          <p:cNvPr id="8" name="Conector reto 7"/>
          <p:cNvCxnSpPr/>
          <p:nvPr/>
        </p:nvCxnSpPr>
        <p:spPr>
          <a:xfrm>
            <a:off x="534051" y="2283401"/>
            <a:ext cx="7572375" cy="158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 1"/>
          <p:cNvSpPr/>
          <p:nvPr/>
        </p:nvSpPr>
        <p:spPr>
          <a:xfrm>
            <a:off x="3023828" y="5985284"/>
            <a:ext cx="385192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dirty="0">
                <a:solidFill>
                  <a:srgbClr val="404040"/>
                </a:solidFill>
              </a:rPr>
              <a:t>Mauro K. </a:t>
            </a:r>
            <a:r>
              <a:rPr lang="pt-BR" dirty="0" err="1">
                <a:solidFill>
                  <a:srgbClr val="404040"/>
                </a:solidFill>
              </a:rPr>
              <a:t>Kotlhar</a:t>
            </a:r>
            <a:r>
              <a:rPr lang="pt-BR" dirty="0">
                <a:solidFill>
                  <a:srgbClr val="404040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dirty="0">
                <a:solidFill>
                  <a:srgbClr val="404040"/>
                </a:solidFill>
              </a:rPr>
              <a:t>vigidesastres@saude.rs.gov.br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22" y="5713511"/>
            <a:ext cx="2964081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146" name="Título 3"/>
          <p:cNvSpPr>
            <a:spLocks noGrp="1"/>
          </p:cNvSpPr>
          <p:nvPr>
            <p:ph type="title" idx="4294967295"/>
          </p:nvPr>
        </p:nvSpPr>
        <p:spPr>
          <a:xfrm>
            <a:off x="2860665" y="-9236"/>
            <a:ext cx="3422669" cy="314036"/>
          </a:xfrm>
          <a:solidFill>
            <a:schemeClr val="bg1"/>
          </a:solidFill>
        </p:spPr>
        <p:txBody>
          <a:bodyPr lIns="0" tIns="0" rIns="0" bIns="0"/>
          <a:lstStyle/>
          <a:p>
            <a:pPr eaLnBrk="1" hangingPunct="1"/>
            <a:r>
              <a:rPr lang="pt-BR" sz="1800" b="1" dirty="0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2" name="CaixaDeTexto 1"/>
          <p:cNvSpPr txBox="1"/>
          <p:nvPr/>
        </p:nvSpPr>
        <p:spPr>
          <a:xfrm>
            <a:off x="38486" y="1423850"/>
            <a:ext cx="901066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Criação e compilação de documentos  de referência para:</a:t>
            </a:r>
          </a:p>
          <a:p>
            <a:endParaRPr lang="pt-BR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 smtClean="0"/>
              <a:t>orientação para a realização de ações e orientações de cuidados para a população para inundações, vendavais, queda de granizo e estiagens. 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 smtClean="0"/>
              <a:t>Formulários para fluxo de informações para atendimento de demandas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t-BR" altLang="pt-BR" sz="2400" dirty="0"/>
              <a:t>Volantes para a população com cuidados e orientações para cuidados com a saúde, para Inundações e para </a:t>
            </a:r>
            <a:r>
              <a:rPr lang="pt-BR" altLang="pt-BR" sz="2400" dirty="0" smtClean="0"/>
              <a:t>Estiagens</a:t>
            </a:r>
          </a:p>
          <a:p>
            <a:pPr marL="342900" indent="-342900">
              <a:buFont typeface="Arial" pitchFamily="34" charset="0"/>
              <a:buChar char="•"/>
            </a:pPr>
            <a:endParaRPr lang="pt-BR" altLang="pt-B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pt-BR" altLang="pt-BR" sz="2400" dirty="0" smtClean="0"/>
              <a:t>Ferramenta para Avaliação de Danos em Unidades de Saúde</a:t>
            </a:r>
            <a:endParaRPr lang="pt-BR" altLang="pt-BR" sz="2000" dirty="0"/>
          </a:p>
          <a:p>
            <a:pPr marL="342900" indent="-342900">
              <a:buFont typeface="Arial" pitchFamily="34" charset="0"/>
              <a:buChar char="•"/>
            </a:pPr>
            <a:endParaRPr lang="pt-BR" sz="2000" dirty="0" smtClean="0"/>
          </a:p>
        </p:txBody>
      </p:sp>
      <p:sp>
        <p:nvSpPr>
          <p:cNvPr id="8" name="Forma livre 7"/>
          <p:cNvSpPr/>
          <p:nvPr/>
        </p:nvSpPr>
        <p:spPr>
          <a:xfrm>
            <a:off x="1" y="487204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</p:spTree>
    <p:extLst>
      <p:ext uri="{BB962C8B-B14F-4D97-AF65-F5344CB8AC3E}">
        <p14:creationId xmlns:p14="http://schemas.microsoft.com/office/powerpoint/2010/main" val="429375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2" name="CaixaDeTexto 1"/>
          <p:cNvSpPr txBox="1"/>
          <p:nvPr/>
        </p:nvSpPr>
        <p:spPr>
          <a:xfrm>
            <a:off x="161510" y="1437826"/>
            <a:ext cx="88209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Elaboração de notas técnicas e informes com recomendações para situações de risco em ocorrências e novos eventos </a:t>
            </a:r>
          </a:p>
          <a:p>
            <a:endParaRPr lang="pt-B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/>
              <a:t>Nota Técnica para </a:t>
            </a:r>
            <a:r>
              <a:rPr lang="pt-BR" sz="2400" b="1" dirty="0">
                <a:solidFill>
                  <a:srgbClr val="FF0000"/>
                </a:solidFill>
              </a:rPr>
              <a:t>resíduos de amianto </a:t>
            </a:r>
            <a:r>
              <a:rPr lang="pt-BR" sz="2400" dirty="0"/>
              <a:t>de telhados (em destelhamentos</a:t>
            </a:r>
            <a:r>
              <a:rPr lang="pt-BR" sz="2400" dirty="0" smtClean="0"/>
              <a:t>). 2008</a:t>
            </a:r>
          </a:p>
          <a:p>
            <a:pPr marL="342900" indent="-342900">
              <a:buFont typeface="Arial" pitchFamily="34" charset="0"/>
              <a:buChar char="•"/>
            </a:pPr>
            <a:endParaRPr lang="pt-BR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pt-BR" sz="2400" dirty="0" smtClean="0"/>
              <a:t>Recomendações para </a:t>
            </a:r>
            <a:r>
              <a:rPr lang="pt-BR" sz="2400" b="1" dirty="0" smtClean="0">
                <a:solidFill>
                  <a:srgbClr val="FF0000"/>
                </a:solidFill>
              </a:rPr>
              <a:t>onda </a:t>
            </a:r>
            <a:r>
              <a:rPr lang="pt-BR" sz="2400" b="1" dirty="0">
                <a:solidFill>
                  <a:srgbClr val="FF0000"/>
                </a:solidFill>
              </a:rPr>
              <a:t>de </a:t>
            </a:r>
            <a:r>
              <a:rPr lang="pt-BR" sz="2400" b="1" dirty="0" smtClean="0">
                <a:solidFill>
                  <a:srgbClr val="FF0000"/>
                </a:solidFill>
              </a:rPr>
              <a:t>calor. </a:t>
            </a:r>
            <a:r>
              <a:rPr lang="pt-BR" sz="2400" dirty="0" smtClean="0"/>
              <a:t>2014</a:t>
            </a:r>
            <a:endParaRPr lang="pt-BR" sz="2400" dirty="0"/>
          </a:p>
        </p:txBody>
      </p:sp>
      <p:sp>
        <p:nvSpPr>
          <p:cNvPr id="8" name="Forma livre 7"/>
          <p:cNvSpPr/>
          <p:nvPr/>
        </p:nvSpPr>
        <p:spPr>
          <a:xfrm>
            <a:off x="1" y="468730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10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17412" y="4290974"/>
            <a:ext cx="8456017" cy="2422953"/>
          </a:xfrm>
          <a:prstGeom prst="rect">
            <a:avLst/>
          </a:prstGeom>
          <a:solidFill>
            <a:srgbClr val="0070C0"/>
          </a:solidFill>
          <a:ln w="38100">
            <a:solidFill>
              <a:srgbClr val="FF0000"/>
            </a:solidFill>
            <a:prstDash val="dashDot"/>
          </a:ln>
        </p:spPr>
        <p:txBody>
          <a:bodyPr wrap="square" lIns="108000" tIns="72000" rIns="108000" bIns="72000" rtlCol="0">
            <a:spAutoFit/>
          </a:bodyPr>
          <a:lstStyle/>
          <a:p>
            <a:r>
              <a:rPr lang="pt-BR" sz="2800" b="1" dirty="0" smtClean="0">
                <a:solidFill>
                  <a:srgbClr val="C00000"/>
                </a:solidFill>
              </a:rPr>
              <a:t>Em Construção:</a:t>
            </a:r>
          </a:p>
          <a:p>
            <a:r>
              <a:rPr lang="pt-BR" sz="2400" b="1" dirty="0" smtClean="0">
                <a:solidFill>
                  <a:schemeClr val="bg1"/>
                </a:solidFill>
              </a:rPr>
              <a:t>Página no site da SES que hospeda documentos e links de interesse para a atuação da saúde pública para desastres</a:t>
            </a:r>
          </a:p>
          <a:p>
            <a:r>
              <a:rPr lang="pt-BR" sz="2400" b="1" dirty="0">
                <a:solidFill>
                  <a:srgbClr val="FFFF00"/>
                </a:solidFill>
                <a:hlinkClick r:id="rId3"/>
              </a:rPr>
              <a:t>http://www.cevs.rs.gov.br/atuacao-da-saude-publica-para-desastres</a:t>
            </a:r>
            <a:endParaRPr lang="pt-BR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79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2" name="CaixaDeTexto 1"/>
          <p:cNvSpPr txBox="1"/>
          <p:nvPr/>
        </p:nvSpPr>
        <p:spPr>
          <a:xfrm>
            <a:off x="133331" y="1675813"/>
            <a:ext cx="88209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CAPACITAÇÕES</a:t>
            </a:r>
          </a:p>
          <a:p>
            <a:endParaRPr lang="pt-BR" sz="2400" dirty="0" smtClean="0"/>
          </a:p>
          <a:p>
            <a:r>
              <a:rPr lang="pt-BR" sz="2400" dirty="0" smtClean="0"/>
              <a:t>Desde 2004, início do programa a partir do atendimento do Furacão Catarina, foram realizadas diversas capacitações </a:t>
            </a:r>
            <a:r>
              <a:rPr lang="pt-BR" sz="2400" dirty="0" err="1" smtClean="0"/>
              <a:t>intersetoriais</a:t>
            </a:r>
            <a:r>
              <a:rPr lang="pt-BR" sz="2400" dirty="0" smtClean="0"/>
              <a:t>, e com técnicos das Coordenadorias Regionais de Saúde, tanto para desastres de origem natural como para acidentes com produtos perigosos.</a:t>
            </a:r>
          </a:p>
          <a:p>
            <a:endParaRPr lang="pt-BR" sz="2400" b="1" dirty="0" smtClean="0"/>
          </a:p>
          <a:p>
            <a:r>
              <a:rPr lang="pt-BR" sz="2400" dirty="0" smtClean="0"/>
              <a:t>Em 2007 foi realizada Oficina de Gestão </a:t>
            </a:r>
            <a:r>
              <a:rPr lang="pt-BR" sz="2400" dirty="0" err="1" smtClean="0"/>
              <a:t>Intersetorial</a:t>
            </a:r>
            <a:r>
              <a:rPr lang="pt-BR" sz="2400" dirty="0" smtClean="0"/>
              <a:t> de Risco para os municípios da 18ª CRS </a:t>
            </a:r>
            <a:r>
              <a:rPr lang="pt-BR" sz="2400" b="1" dirty="0" smtClean="0"/>
              <a:t>e em 2008 para os municípios da 1ª CRS.</a:t>
            </a:r>
          </a:p>
        </p:txBody>
      </p:sp>
      <p:sp>
        <p:nvSpPr>
          <p:cNvPr id="15" name="Forma livre 14"/>
          <p:cNvSpPr/>
          <p:nvPr/>
        </p:nvSpPr>
        <p:spPr>
          <a:xfrm>
            <a:off x="1" y="520662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17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5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5" name="Forma livre 14"/>
          <p:cNvSpPr/>
          <p:nvPr/>
        </p:nvSpPr>
        <p:spPr>
          <a:xfrm>
            <a:off x="1" y="487202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7" name="Retângulo 6"/>
          <p:cNvSpPr/>
          <p:nvPr/>
        </p:nvSpPr>
        <p:spPr>
          <a:xfrm>
            <a:off x="831272" y="1514664"/>
            <a:ext cx="7453745" cy="4308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200" b="1" dirty="0" smtClean="0">
                <a:solidFill>
                  <a:srgbClr val="FF0000"/>
                </a:solidFill>
              </a:rPr>
              <a:t>VIGIAPP – Acidentes com Produtos Perigosos</a:t>
            </a:r>
            <a:endParaRPr lang="pt-BR" sz="2200" b="1" dirty="0">
              <a:solidFill>
                <a:srgbClr val="FF0000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38271" y="2335139"/>
            <a:ext cx="8716040" cy="370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Orientação </a:t>
            </a:r>
            <a:r>
              <a:rPr lang="pt-BR" sz="2200" dirty="0"/>
              <a:t>para a realização de </a:t>
            </a:r>
            <a:r>
              <a:rPr lang="pt-BR" sz="2200" dirty="0" smtClean="0"/>
              <a:t>ações de vigilância em saúde em acidentes com produtos perigosos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Representação da SES na Comissão Estadual de Prevenção, Preparação e Resposta Rápida para Acidentes com Produtos Perigosos – CEP</a:t>
            </a:r>
            <a:r>
              <a:rPr lang="pt-BR" sz="2200" baseline="30000" dirty="0" smtClean="0"/>
              <a:t>2</a:t>
            </a:r>
            <a:r>
              <a:rPr lang="pt-BR" sz="2200" dirty="0" smtClean="0"/>
              <a:t>R</a:t>
            </a:r>
            <a:r>
              <a:rPr lang="pt-BR" sz="2200" baseline="30000" dirty="0" smtClean="0"/>
              <a:t>2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baseline="30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Participação nas Blitz do Transporte Rodoviário de Cargas </a:t>
            </a:r>
            <a:r>
              <a:rPr lang="pt-BR" sz="2200" dirty="0" smtClean="0"/>
              <a:t>Perigosas com CRS e SMS</a:t>
            </a:r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Participação </a:t>
            </a:r>
            <a:r>
              <a:rPr lang="pt-BR" sz="2200" dirty="0" smtClean="0"/>
              <a:t>de Simulados com CRS e SMS</a:t>
            </a:r>
            <a:endParaRPr lang="pt-BR" sz="2200" dirty="0"/>
          </a:p>
        </p:txBody>
      </p:sp>
      <p:sp>
        <p:nvSpPr>
          <p:cNvPr id="9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82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5" name="Forma livre 14"/>
          <p:cNvSpPr/>
          <p:nvPr/>
        </p:nvSpPr>
        <p:spPr>
          <a:xfrm>
            <a:off x="1" y="477966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9" name="CaixaDeTexto 17"/>
          <p:cNvSpPr txBox="1">
            <a:spLocks noChangeArrowheads="1"/>
          </p:cNvSpPr>
          <p:nvPr/>
        </p:nvSpPr>
        <p:spPr bwMode="auto">
          <a:xfrm>
            <a:off x="89588" y="1370140"/>
            <a:ext cx="8964612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pt-BR" sz="2400" b="1" dirty="0">
                <a:solidFill>
                  <a:srgbClr val="006600"/>
                </a:solidFill>
              </a:rPr>
              <a:t>COMITÊ ESTADUAL DE SAÚDE EM DESASTRES</a:t>
            </a:r>
          </a:p>
          <a:p>
            <a:pPr algn="ctr">
              <a:spcBef>
                <a:spcPts val="600"/>
              </a:spcBef>
            </a:pPr>
            <a:r>
              <a:rPr lang="pt-BR" sz="2000" b="1" dirty="0">
                <a:hlinkClick r:id="rId3" action="ppaction://hlinkfile"/>
              </a:rPr>
              <a:t>(Portaria 11/2011)</a:t>
            </a:r>
            <a:endParaRPr lang="pt-BR" sz="2000" b="1" dirty="0"/>
          </a:p>
          <a:p>
            <a:endParaRPr lang="pt-BR" b="1" dirty="0"/>
          </a:p>
          <a:p>
            <a:r>
              <a:rPr lang="pt-BR" sz="2200" b="1" dirty="0"/>
              <a:t>Art.1º -</a:t>
            </a:r>
            <a:r>
              <a:rPr lang="pt-BR" sz="2200" dirty="0"/>
              <a:t> Instituir o Comitê Estadual de Saúde em Desastres </a:t>
            </a:r>
            <a:r>
              <a:rPr lang="pt-BR" sz="2200" dirty="0">
                <a:solidFill>
                  <a:srgbClr val="FF0000"/>
                </a:solidFill>
              </a:rPr>
              <a:t>destinado a integrar as ações e serviços de saúde</a:t>
            </a:r>
            <a:r>
              <a:rPr lang="pt-BR" sz="2200" dirty="0"/>
              <a:t>, com os seguintes </a:t>
            </a:r>
            <a:r>
              <a:rPr lang="pt-BR" sz="2400" b="1" dirty="0"/>
              <a:t>objetivos</a:t>
            </a:r>
            <a:r>
              <a:rPr lang="pt-BR" sz="2200" dirty="0"/>
              <a:t>:</a:t>
            </a:r>
          </a:p>
          <a:p>
            <a:pPr marL="514350" indent="-514350"/>
            <a:endParaRPr lang="pt-BR" sz="1400" dirty="0"/>
          </a:p>
          <a:p>
            <a:pPr>
              <a:spcAft>
                <a:spcPts val="600"/>
              </a:spcAft>
            </a:pPr>
            <a:r>
              <a:rPr lang="pt-BR" sz="2200" b="1" dirty="0"/>
              <a:t>II.</a:t>
            </a:r>
            <a:r>
              <a:rPr lang="pt-BR" sz="2200" dirty="0"/>
              <a:t> Planejar e promover a estruturação do SUS no estado para a atuação relacionada a desastres, destacando-se:</a:t>
            </a:r>
          </a:p>
          <a:p>
            <a:pPr marL="144000" lvl="1">
              <a:spcAft>
                <a:spcPts val="600"/>
              </a:spcAft>
            </a:pPr>
            <a:r>
              <a:rPr lang="pt-BR" sz="2200" dirty="0"/>
              <a:t>1) a identificação dos setores relevantes do SUS e os respectivos pontos focais que responderão pela execução das ações;</a:t>
            </a:r>
          </a:p>
          <a:p>
            <a:pPr marL="144000" lvl="1">
              <a:spcAft>
                <a:spcPts val="600"/>
              </a:spcAft>
            </a:pPr>
            <a:r>
              <a:rPr lang="pt-BR" sz="2200" dirty="0"/>
              <a:t>2) o planejamento estratégico para sua organização e capacitação;</a:t>
            </a:r>
          </a:p>
          <a:p>
            <a:pPr marL="144000" lvl="1">
              <a:spcAft>
                <a:spcPts val="600"/>
              </a:spcAft>
            </a:pPr>
            <a:r>
              <a:rPr lang="pt-BR" sz="2200" dirty="0"/>
              <a:t>3) ... monitoramento e avaliação ...;</a:t>
            </a:r>
          </a:p>
          <a:p>
            <a:pPr marL="144000" lvl="1">
              <a:spcAft>
                <a:spcPts val="600"/>
              </a:spcAft>
            </a:pPr>
            <a:r>
              <a:rPr lang="pt-BR" sz="2200" dirty="0"/>
              <a:t>4) a elaboração de plano de atuação da saúde para os desastres, contendo as ações de cada setor, as rotinas operacionais e os fluxos de comunicações na fase de resposta.</a:t>
            </a:r>
          </a:p>
        </p:txBody>
      </p:sp>
      <p:sp>
        <p:nvSpPr>
          <p:cNvPr id="10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4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5" name="Forma livre 14"/>
          <p:cNvSpPr/>
          <p:nvPr/>
        </p:nvSpPr>
        <p:spPr>
          <a:xfrm>
            <a:off x="1" y="477966"/>
            <a:ext cx="9143999" cy="722757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10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" name="CaixaDeTexto 17"/>
          <p:cNvSpPr txBox="1">
            <a:spLocks noChangeArrowheads="1"/>
          </p:cNvSpPr>
          <p:nvPr/>
        </p:nvSpPr>
        <p:spPr bwMode="auto">
          <a:xfrm>
            <a:off x="25573" y="1511972"/>
            <a:ext cx="9036496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pt-BR" sz="2400" b="1" dirty="0">
                <a:solidFill>
                  <a:schemeClr val="bg2">
                    <a:lumMod val="50000"/>
                  </a:schemeClr>
                </a:solidFill>
              </a:rPr>
              <a:t>COMITÊ ESTADUAL DE SAÚDE EM DESASTRES</a:t>
            </a:r>
          </a:p>
          <a:p>
            <a:pPr algn="ctr">
              <a:spcBef>
                <a:spcPts val="600"/>
              </a:spcBef>
            </a:pPr>
            <a:r>
              <a:rPr lang="pt-BR" sz="2000" b="1" dirty="0">
                <a:solidFill>
                  <a:schemeClr val="bg2">
                    <a:lumMod val="50000"/>
                  </a:schemeClr>
                </a:solidFill>
                <a:hlinkClick r:id="rId3" action="ppaction://hlinkfile"/>
              </a:rPr>
              <a:t>(Portaria 11/2011)</a:t>
            </a:r>
            <a:endParaRPr lang="pt-BR" sz="20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pt-BR" b="1" dirty="0"/>
          </a:p>
          <a:p>
            <a:r>
              <a:rPr lang="pt-B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Art.1º -</a:t>
            </a:r>
            <a:r>
              <a:rPr lang="pt-BR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Instituir o Comitê Estadual de Saúde em Desastres destinado a integrar as ações e serviços de saúde, com os seguintes </a:t>
            </a:r>
            <a:r>
              <a:rPr lang="pt-B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objetivos</a:t>
            </a:r>
            <a:r>
              <a:rPr lang="pt-BR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514350" indent="-514350"/>
            <a:endParaRPr lang="pt-BR" sz="1400" dirty="0"/>
          </a:p>
          <a:p>
            <a:pPr>
              <a:spcAft>
                <a:spcPts val="1200"/>
              </a:spcAft>
            </a:pPr>
            <a:r>
              <a:rPr lang="pt-BR" sz="2200" b="1" dirty="0"/>
              <a:t>IV. </a:t>
            </a:r>
            <a:r>
              <a:rPr lang="pt-BR" sz="2200" dirty="0"/>
              <a:t>Elaborar o Plano de Contingência Estadual da Saúde para os Desastres...</a:t>
            </a:r>
          </a:p>
          <a:p>
            <a:pPr>
              <a:spcAft>
                <a:spcPts val="1200"/>
              </a:spcAft>
            </a:pPr>
            <a:r>
              <a:rPr lang="pt-BR" sz="2200" b="1" dirty="0"/>
              <a:t>VI. </a:t>
            </a:r>
            <a:r>
              <a:rPr lang="pt-BR" sz="2200" dirty="0"/>
              <a:t>Fomentar a difusão, junto às comunidades vulneráveis, da percepção dos riscos à saúde relacionados a desastres;</a:t>
            </a:r>
          </a:p>
          <a:p>
            <a:pPr>
              <a:spcAft>
                <a:spcPts val="1200"/>
              </a:spcAft>
            </a:pPr>
            <a:r>
              <a:rPr lang="pt-BR" sz="2200" b="1" dirty="0">
                <a:solidFill>
                  <a:srgbClr val="007434"/>
                </a:solidFill>
              </a:rPr>
              <a:t>VII. </a:t>
            </a:r>
            <a:r>
              <a:rPr lang="pt-BR" sz="2200" dirty="0">
                <a:solidFill>
                  <a:srgbClr val="007434"/>
                </a:solidFill>
              </a:rPr>
              <a:t>Promover a integração do setor saúde ao sistema de defesa civil, através da divulgação de seu plano de atuação, promoção de capacitações integradas e estabelecimento de protocolos de atuação com outros setores que atuam em áreas afins;</a:t>
            </a:r>
            <a:endParaRPr lang="pt-BR" sz="3200" b="1" dirty="0">
              <a:solidFill>
                <a:srgbClr val="0074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8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4" name="Forma livre 13"/>
          <p:cNvSpPr/>
          <p:nvPr/>
        </p:nvSpPr>
        <p:spPr>
          <a:xfrm>
            <a:off x="1" y="413119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kern="1200" dirty="0" smtClean="0"/>
              <a:t>Mapear e </a:t>
            </a:r>
            <a:r>
              <a:rPr lang="pt-BR" sz="2000" b="1" kern="1200" dirty="0" smtClean="0"/>
              <a:t>avaliar</a:t>
            </a:r>
            <a:r>
              <a:rPr lang="pt-BR" sz="2000" kern="1200" dirty="0" smtClean="0"/>
              <a:t> as vulnerabilidades e </a:t>
            </a:r>
            <a:r>
              <a:rPr lang="pt-BR" sz="2000" b="1" kern="1200" dirty="0" smtClean="0"/>
              <a:t>riscos</a:t>
            </a:r>
            <a:r>
              <a:rPr lang="pt-BR" sz="2000" kern="1200" dirty="0" smtClean="0"/>
              <a:t> presentes no </a:t>
            </a:r>
            <a:r>
              <a:rPr lang="pt-BR" sz="2000" b="1" kern="1200" dirty="0" smtClean="0"/>
              <a:t>território estadual</a:t>
            </a:r>
            <a:r>
              <a:rPr lang="pt-BR" sz="2000" kern="1200" dirty="0" smtClean="0"/>
              <a:t> relacionados aos </a:t>
            </a:r>
            <a:r>
              <a:rPr lang="pt-BR" sz="2000" b="1" kern="1200" dirty="0" smtClean="0"/>
              <a:t>desastres</a:t>
            </a:r>
            <a:r>
              <a:rPr lang="pt-BR" sz="2000" kern="1200" dirty="0" smtClean="0"/>
              <a:t> naturais e acidentes com produtos perigosos, no âmbito da vigilância ambiental em </a:t>
            </a:r>
            <a:r>
              <a:rPr lang="pt-BR" sz="2000" b="1" kern="1200" dirty="0" smtClean="0"/>
              <a:t>saúde</a:t>
            </a:r>
            <a:r>
              <a:rPr lang="pt-BR" sz="2000" kern="1200" dirty="0" smtClean="0"/>
              <a:t>;</a:t>
            </a:r>
            <a:endParaRPr lang="pt-BR" sz="2000" kern="1200" dirty="0"/>
          </a:p>
        </p:txBody>
      </p:sp>
      <p:sp>
        <p:nvSpPr>
          <p:cNvPr id="15" name="Retângulo 14"/>
          <p:cNvSpPr/>
          <p:nvPr/>
        </p:nvSpPr>
        <p:spPr>
          <a:xfrm>
            <a:off x="133331" y="1910266"/>
            <a:ext cx="8820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Dados da Defesa Civil estadual, com registros desde 2003, das situações de emergência dos municípios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dirty="0"/>
          </a:p>
          <a:p>
            <a:r>
              <a:rPr lang="pt-BR" sz="2200" dirty="0" smtClean="0"/>
              <a:t>Informações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Pessoas atingidas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Desabrigados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/>
              <a:t>Desalojados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Deslocados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dirty="0"/>
          </a:p>
          <a:p>
            <a:r>
              <a:rPr lang="pt-BR" sz="2200" dirty="0" smtClean="0"/>
              <a:t>Sistemas de informações do SUS – DATASUS e SINAM – não apresentou sensibilidade na tentativa de correlacionar as ocorrências com uso dos serviços de saúde</a:t>
            </a:r>
          </a:p>
        </p:txBody>
      </p:sp>
      <p:sp>
        <p:nvSpPr>
          <p:cNvPr id="16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68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m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3375"/>
            <a:ext cx="9144000" cy="655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2860665" y="-9236"/>
            <a:ext cx="3422669" cy="314036"/>
          </a:xfrm>
          <a:solidFill>
            <a:schemeClr val="bg1"/>
          </a:solidFill>
        </p:spPr>
        <p:txBody>
          <a:bodyPr lIns="0" tIns="0" rIns="0" bIns="0"/>
          <a:lstStyle/>
          <a:p>
            <a:pPr eaLnBrk="1" hangingPunct="1"/>
            <a:r>
              <a:rPr lang="pt-BR" sz="1800" b="1" dirty="0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</a:p>
        </p:txBody>
      </p:sp>
    </p:spTree>
    <p:extLst>
      <p:ext uri="{BB962C8B-B14F-4D97-AF65-F5344CB8AC3E}">
        <p14:creationId xmlns:p14="http://schemas.microsoft.com/office/powerpoint/2010/main" val="8920790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4" name="Forma livre 13"/>
          <p:cNvSpPr/>
          <p:nvPr/>
        </p:nvSpPr>
        <p:spPr>
          <a:xfrm>
            <a:off x="1" y="394646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kern="1200" dirty="0" smtClean="0"/>
              <a:t>Mapear e </a:t>
            </a:r>
            <a:r>
              <a:rPr lang="pt-BR" sz="2000" b="1" kern="1200" dirty="0" smtClean="0"/>
              <a:t>avaliar</a:t>
            </a:r>
            <a:r>
              <a:rPr lang="pt-BR" sz="2000" kern="1200" dirty="0" smtClean="0"/>
              <a:t> as vulnerabilidades e </a:t>
            </a:r>
            <a:r>
              <a:rPr lang="pt-BR" sz="2000" b="1" kern="1200" dirty="0" smtClean="0"/>
              <a:t>riscos</a:t>
            </a:r>
            <a:r>
              <a:rPr lang="pt-BR" sz="2000" kern="1200" dirty="0" smtClean="0"/>
              <a:t> presentes no </a:t>
            </a:r>
            <a:r>
              <a:rPr lang="pt-BR" sz="2000" b="1" kern="1200" dirty="0" smtClean="0"/>
              <a:t>território estadual</a:t>
            </a:r>
            <a:r>
              <a:rPr lang="pt-BR" sz="2000" kern="1200" dirty="0" smtClean="0"/>
              <a:t> relacionados aos </a:t>
            </a:r>
            <a:r>
              <a:rPr lang="pt-BR" sz="2000" b="1" kern="1200" dirty="0" smtClean="0"/>
              <a:t>desastres</a:t>
            </a:r>
            <a:r>
              <a:rPr lang="pt-BR" sz="2000" kern="1200" dirty="0" smtClean="0"/>
              <a:t> naturais e acidentes com produtos perigosos, no âmbito da vigilância ambiental em </a:t>
            </a:r>
            <a:r>
              <a:rPr lang="pt-BR" sz="2000" b="1" kern="1200" dirty="0" smtClean="0"/>
              <a:t>saúde</a:t>
            </a:r>
            <a:r>
              <a:rPr lang="pt-BR" sz="2000" kern="1200" dirty="0" smtClean="0"/>
              <a:t>;</a:t>
            </a:r>
            <a:endParaRPr lang="pt-BR" sz="2000" kern="1200" dirty="0"/>
          </a:p>
        </p:txBody>
      </p:sp>
      <p:sp>
        <p:nvSpPr>
          <p:cNvPr id="15" name="Retângulo 14"/>
          <p:cNvSpPr/>
          <p:nvPr/>
        </p:nvSpPr>
        <p:spPr>
          <a:xfrm>
            <a:off x="161556" y="2344375"/>
            <a:ext cx="8820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Todas as regiões do estado são afetadas por eventos climáticos extremos, portanto, devem ser capacitadas para a realização de ações de controle de riscos à saúde</a:t>
            </a:r>
          </a:p>
          <a:p>
            <a:endParaRPr lang="pt-BR" sz="2400" dirty="0"/>
          </a:p>
          <a:p>
            <a:r>
              <a:rPr lang="pt-BR" sz="2400" dirty="0" smtClean="0"/>
              <a:t>O mapeamento de informações auxilia na programação das capacitações</a:t>
            </a:r>
          </a:p>
        </p:txBody>
      </p:sp>
      <p:sp>
        <p:nvSpPr>
          <p:cNvPr id="8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45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622"/>
            <a:ext cx="9144000" cy="6464756"/>
          </a:xfrm>
          <a:prstGeom prst="rect">
            <a:avLst/>
          </a:prstGeom>
        </p:spPr>
      </p:pic>
      <p:cxnSp>
        <p:nvCxnSpPr>
          <p:cNvPr id="4" name="Conector de seta reta 3"/>
          <p:cNvCxnSpPr/>
          <p:nvPr/>
        </p:nvCxnSpPr>
        <p:spPr>
          <a:xfrm flipV="1">
            <a:off x="2189018" y="3334327"/>
            <a:ext cx="757382" cy="3694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308822" y="3519055"/>
            <a:ext cx="2157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Nº de situações de emergência no período</a:t>
            </a:r>
            <a:endParaRPr lang="pt-BR" sz="1400" dirty="0"/>
          </a:p>
        </p:txBody>
      </p:sp>
      <p:sp>
        <p:nvSpPr>
          <p:cNvPr id="8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dirty="0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</a:p>
        </p:txBody>
      </p:sp>
    </p:spTree>
    <p:extLst>
      <p:ext uri="{BB962C8B-B14F-4D97-AF65-F5344CB8AC3E}">
        <p14:creationId xmlns:p14="http://schemas.microsoft.com/office/powerpoint/2010/main" val="39790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3"/>
          <p:cNvSpPr>
            <a:spLocks noGrp="1"/>
          </p:cNvSpPr>
          <p:nvPr>
            <p:ph type="title" idx="4294967295"/>
          </p:nvPr>
        </p:nvSpPr>
        <p:spPr>
          <a:xfrm>
            <a:off x="536575" y="476251"/>
            <a:ext cx="8229600" cy="576486"/>
          </a:xfrm>
        </p:spPr>
        <p:txBody>
          <a:bodyPr/>
          <a:lstStyle/>
          <a:p>
            <a:pPr algn="l" eaLnBrk="1" hangingPunct="1"/>
            <a:r>
              <a:rPr lang="pt-BR" sz="3200" b="1" dirty="0" smtClean="0">
                <a:solidFill>
                  <a:srgbClr val="FF0000"/>
                </a:solidFill>
                <a:latin typeface="Tahoma" pitchFamily="34" charset="0"/>
              </a:rPr>
              <a:t>Quem somos</a:t>
            </a:r>
            <a:endParaRPr lang="pt-BR" sz="3200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47" name="Espaço Reservado para Conteúdo 4"/>
          <p:cNvSpPr>
            <a:spLocks noGrp="1"/>
          </p:cNvSpPr>
          <p:nvPr>
            <p:ph type="body" sz="quarter" idx="4294967295"/>
          </p:nvPr>
        </p:nvSpPr>
        <p:spPr>
          <a:xfrm>
            <a:off x="129309" y="1052737"/>
            <a:ext cx="8871183" cy="4536504"/>
          </a:xfrm>
        </p:spPr>
        <p:txBody>
          <a:bodyPr/>
          <a:lstStyle/>
          <a:p>
            <a:pPr marL="0" indent="0" algn="just" eaLnBrk="1" hangingPunct="1">
              <a:lnSpc>
                <a:spcPct val="125000"/>
              </a:lnSpc>
              <a:spcBef>
                <a:spcPts val="800"/>
              </a:spcBef>
              <a:buFont typeface="Arial" charset="0"/>
              <a:buNone/>
            </a:pPr>
            <a:r>
              <a:rPr lang="pt-BR" sz="2400" dirty="0" smtClean="0">
                <a:solidFill>
                  <a:srgbClr val="595959"/>
                </a:solidFill>
                <a:latin typeface="Tahoma" pitchFamily="34" charset="0"/>
              </a:rPr>
              <a:t>Programa de Vigilância em Saúde Para Controle dos Riscos Relacionados a Ocorrência de Desastres</a:t>
            </a:r>
          </a:p>
          <a:p>
            <a:pPr marL="0" indent="0" algn="just" eaLnBrk="1" hangingPunct="1">
              <a:lnSpc>
                <a:spcPct val="125000"/>
              </a:lnSpc>
              <a:spcBef>
                <a:spcPts val="800"/>
              </a:spcBef>
              <a:buFont typeface="Arial" charset="0"/>
              <a:buNone/>
            </a:pPr>
            <a:r>
              <a:rPr lang="pt-BR" sz="2400" dirty="0" smtClean="0">
                <a:solidFill>
                  <a:srgbClr val="595959"/>
                </a:solidFill>
                <a:latin typeface="Tahoma" pitchFamily="34" charset="0"/>
              </a:rPr>
              <a:t>- Núcleo de Eventos Ambientais Adversos à Saúde</a:t>
            </a:r>
          </a:p>
          <a:p>
            <a:pPr marL="0" indent="0" algn="ctr" eaLnBrk="1" hangingPunct="1">
              <a:lnSpc>
                <a:spcPct val="125000"/>
              </a:lnSpc>
              <a:spcBef>
                <a:spcPts val="800"/>
              </a:spcBef>
              <a:buFont typeface="Arial" charset="0"/>
              <a:buNone/>
            </a:pPr>
            <a:endParaRPr lang="pt-BR" sz="2400" b="1" dirty="0" smtClean="0">
              <a:solidFill>
                <a:srgbClr val="595959"/>
              </a:solidFill>
              <a:latin typeface="Tahoma" pitchFamily="34" charset="0"/>
            </a:endParaRPr>
          </a:p>
          <a:p>
            <a:pPr marL="0" indent="0"/>
            <a:r>
              <a:rPr lang="pt-BR" sz="2800" b="1" dirty="0" smtClean="0">
                <a:solidFill>
                  <a:srgbClr val="0070C0"/>
                </a:solidFill>
              </a:rPr>
              <a:t>Objetivo</a:t>
            </a:r>
            <a:endParaRPr lang="pt-BR" sz="2800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600"/>
              </a:spcBef>
              <a:buFontTx/>
              <a:buNone/>
            </a:pPr>
            <a:r>
              <a:rPr lang="pt-BR" sz="2400" dirty="0" smtClean="0">
                <a:solidFill>
                  <a:srgbClr val="FFFFFF"/>
                </a:solidFill>
              </a:rPr>
              <a:t>     </a:t>
            </a:r>
            <a:r>
              <a:rPr lang="pt-BR" sz="2400" dirty="0" smtClean="0"/>
              <a:t>Ações de vigilância em saúde</a:t>
            </a:r>
            <a:r>
              <a:rPr lang="pt-BR" sz="2800" dirty="0" smtClean="0"/>
              <a:t> </a:t>
            </a:r>
            <a:r>
              <a:rPr lang="pt-BR" sz="2400" dirty="0" smtClean="0"/>
              <a:t>para controlar os riscos</a:t>
            </a:r>
          </a:p>
          <a:p>
            <a:pPr lvl="2">
              <a:spcBef>
                <a:spcPts val="600"/>
              </a:spcBef>
            </a:pPr>
            <a:r>
              <a:rPr lang="pt-BR" dirty="0" smtClean="0"/>
              <a:t>sobre a saúde das populações e</a:t>
            </a:r>
          </a:p>
          <a:p>
            <a:pPr lvl="2">
              <a:spcBef>
                <a:spcPts val="600"/>
              </a:spcBef>
            </a:pPr>
            <a:r>
              <a:rPr lang="pt-BR" dirty="0" smtClean="0"/>
              <a:t>sobre a rede assistencial de saúde 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pt-BR" dirty="0" smtClean="0"/>
              <a:t>de comunidades atingidas por desastres</a:t>
            </a:r>
          </a:p>
          <a:p>
            <a:pPr lvl="2">
              <a:spcBef>
                <a:spcPts val="600"/>
              </a:spcBef>
              <a:buFont typeface="Arial" charset="0"/>
              <a:buNone/>
            </a:pPr>
            <a:endParaRPr lang="pt-BR" sz="1800" dirty="0" smtClean="0"/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pt-BR" sz="1000" dirty="0" smtClean="0">
                <a:solidFill>
                  <a:srgbClr val="FFFFFF"/>
                </a:solidFill>
              </a:rPr>
              <a:t>	</a:t>
            </a:r>
            <a:endParaRPr lang="pt-BR" sz="1400" dirty="0" smtClean="0">
              <a:solidFill>
                <a:srgbClr val="FFFFFF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25" y="5715724"/>
            <a:ext cx="2964078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2" name="CaixaDeTexto 1"/>
          <p:cNvSpPr txBox="1"/>
          <p:nvPr/>
        </p:nvSpPr>
        <p:spPr>
          <a:xfrm>
            <a:off x="161510" y="2712605"/>
            <a:ext cx="88209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Fontes de Informação de Alertas Meteorológicos e de Ocorrências</a:t>
            </a:r>
          </a:p>
          <a:p>
            <a:endParaRPr lang="pt-BR" dirty="0" smtClean="0"/>
          </a:p>
          <a:p>
            <a:r>
              <a:rPr lang="pt-BR" dirty="0" smtClean="0"/>
              <a:t>Defesa Civil Estadual – fonte: Sala de Situação da SEMA </a:t>
            </a:r>
            <a:r>
              <a:rPr lang="pt-BR" dirty="0" smtClean="0">
                <a:hlinkClick r:id="rId3" action="ppaction://hlinkfile"/>
              </a:rPr>
              <a:t>Alerta Defesa Civil.docx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CIEVS Nacional – CEMADEN </a:t>
            </a:r>
            <a:r>
              <a:rPr lang="pt-BR" dirty="0" smtClean="0">
                <a:hlinkClick r:id="rId4" action="ppaction://hlinkfile"/>
              </a:rPr>
              <a:t>Alerta Cai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INMET/RS – Prognósticos Climáticos Trimestrais </a:t>
            </a:r>
            <a:r>
              <a:rPr lang="pt-BR" dirty="0" smtClean="0">
                <a:hlinkClick r:id="rId5" action="ppaction://hlinkfile"/>
              </a:rPr>
              <a:t>Bol_INMET_OUT2017.pdf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CPTEC/INPE </a:t>
            </a:r>
            <a:r>
              <a:rPr lang="pt-BR" dirty="0" smtClean="0">
                <a:hlinkClick r:id="rId6" action="ppaction://hlinkfile"/>
              </a:rPr>
              <a:t>Alerta Meteorológico INPE</a:t>
            </a:r>
            <a:endParaRPr lang="pt-BR" dirty="0"/>
          </a:p>
        </p:txBody>
      </p:sp>
      <p:sp>
        <p:nvSpPr>
          <p:cNvPr id="8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dirty="0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</a:p>
        </p:txBody>
      </p:sp>
      <p:sp>
        <p:nvSpPr>
          <p:cNvPr id="9" name="Forma livre 8"/>
          <p:cNvSpPr/>
          <p:nvPr/>
        </p:nvSpPr>
        <p:spPr>
          <a:xfrm>
            <a:off x="1" y="498084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Alertar</a:t>
            </a:r>
            <a:r>
              <a:rPr lang="pt-BR" sz="2000" kern="1200" dirty="0" smtClean="0"/>
              <a:t> as </a:t>
            </a:r>
            <a:r>
              <a:rPr lang="pt-BR" sz="2000" b="1" kern="1200" dirty="0" smtClean="0"/>
              <a:t>populações expostas </a:t>
            </a:r>
            <a:r>
              <a:rPr lang="pt-BR" sz="2000" kern="1200" dirty="0" smtClean="0"/>
              <a:t>a riscos de </a:t>
            </a:r>
            <a:r>
              <a:rPr lang="pt-BR" sz="2000" b="1" kern="1200" dirty="0" smtClean="0"/>
              <a:t>desastres</a:t>
            </a:r>
            <a:r>
              <a:rPr lang="pt-BR" sz="2000" kern="1200" dirty="0" smtClean="0"/>
              <a:t> para a realização de ações para </a:t>
            </a:r>
            <a:r>
              <a:rPr lang="pt-BR" sz="2000" b="1" kern="1200" dirty="0" smtClean="0"/>
              <a:t>controle de agravos </a:t>
            </a:r>
            <a:r>
              <a:rPr lang="pt-BR" sz="2000" kern="1200" dirty="0" smtClean="0"/>
              <a:t>relacionados aos </a:t>
            </a:r>
            <a:r>
              <a:rPr lang="pt-BR" sz="2000" b="1" kern="1200" dirty="0" smtClean="0"/>
              <a:t>impactos ambientais adversos </a:t>
            </a:r>
            <a:r>
              <a:rPr lang="pt-BR" sz="2000" kern="1200" dirty="0" smtClean="0"/>
              <a:t>potencialmente existentes nos cenários </a:t>
            </a:r>
            <a:r>
              <a:rPr lang="pt-BR" sz="2000" b="1" kern="1200" dirty="0" smtClean="0"/>
              <a:t>presentes e futuros</a:t>
            </a:r>
            <a:endParaRPr lang="pt-BR" sz="2000" kern="1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55760241"/>
              </p:ext>
            </p:extLst>
          </p:nvPr>
        </p:nvGraphicFramePr>
        <p:xfrm>
          <a:off x="350876" y="1833586"/>
          <a:ext cx="8442035" cy="590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6768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45" y="1108364"/>
            <a:ext cx="9125256" cy="574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765115552"/>
              </p:ext>
            </p:extLst>
          </p:nvPr>
        </p:nvGraphicFramePr>
        <p:xfrm>
          <a:off x="530316" y="389815"/>
          <a:ext cx="8281175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dirty="0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</a:p>
        </p:txBody>
      </p:sp>
    </p:spTree>
    <p:extLst>
      <p:ext uri="{BB962C8B-B14F-4D97-AF65-F5344CB8AC3E}">
        <p14:creationId xmlns:p14="http://schemas.microsoft.com/office/powerpoint/2010/main" val="4195614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7" name="Retângulo 6"/>
          <p:cNvSpPr/>
          <p:nvPr/>
        </p:nvSpPr>
        <p:spPr>
          <a:xfrm>
            <a:off x="777653" y="837293"/>
            <a:ext cx="7532335" cy="43088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pt-BR" sz="2200" dirty="0" smtClean="0"/>
              <a:t>Apoiar os </a:t>
            </a:r>
            <a:r>
              <a:rPr lang="pt-BR" sz="2200" b="1" dirty="0" smtClean="0">
                <a:solidFill>
                  <a:srgbClr val="FF0000"/>
                </a:solidFill>
              </a:rPr>
              <a:t>Municípios Atingidos </a:t>
            </a:r>
            <a:r>
              <a:rPr lang="pt-BR" sz="2200" dirty="0" smtClean="0"/>
              <a:t>para as ações de saúde </a:t>
            </a:r>
            <a:endParaRPr lang="pt-BR" sz="2200" dirty="0"/>
          </a:p>
        </p:txBody>
      </p:sp>
      <p:sp>
        <p:nvSpPr>
          <p:cNvPr id="8" name="Retângulo 7"/>
          <p:cNvSpPr/>
          <p:nvPr/>
        </p:nvSpPr>
        <p:spPr>
          <a:xfrm>
            <a:off x="213874" y="1739128"/>
            <a:ext cx="87160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Disponibilização dos documentos de apoio com as orientações e estabelecimento de fluxo de informações, através das CRS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De acordo com a situação, técnicos das CRS e SES vão aos municípios para apoio</a:t>
            </a:r>
            <a:endParaRPr lang="pt-BR" sz="2200" baseline="30000" dirty="0" smtClean="0"/>
          </a:p>
          <a:p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Distribuição de kits de medicamentos de emergência do MS</a:t>
            </a:r>
          </a:p>
          <a:p>
            <a:endParaRPr lang="pt-BR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Distribuição de volantes com orientações para a população</a:t>
            </a:r>
          </a:p>
          <a:p>
            <a:pPr marL="285750" indent="-285750">
              <a:buFont typeface="Arial" pitchFamily="34" charset="0"/>
              <a:buChar char="•"/>
            </a:pPr>
            <a:endParaRPr lang="pt-BR" sz="2200" dirty="0"/>
          </a:p>
          <a:p>
            <a:pPr marL="285750" indent="-285750">
              <a:buFont typeface="Arial" pitchFamily="34" charset="0"/>
              <a:buChar char="•"/>
            </a:pPr>
            <a:r>
              <a:rPr lang="pt-BR" sz="2200" dirty="0" smtClean="0"/>
              <a:t>Articulação para formação do COE - Monitoramento e acompanhamento do atendimento das demandas</a:t>
            </a:r>
            <a:endParaRPr lang="pt-BR" sz="2200" dirty="0"/>
          </a:p>
        </p:txBody>
      </p:sp>
      <p:sp>
        <p:nvSpPr>
          <p:cNvPr id="9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4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4536504"/>
          </a:xfrm>
        </p:spPr>
        <p:txBody>
          <a:bodyPr/>
          <a:lstStyle/>
          <a:p>
            <a:pPr indent="-180000">
              <a:spcBef>
                <a:spcPct val="0"/>
              </a:spcBef>
              <a:spcAft>
                <a:spcPts val="600"/>
              </a:spcAft>
            </a:pPr>
            <a:r>
              <a:rPr lang="pt-BR" sz="2400" dirty="0"/>
              <a:t>Informações toxicológicas e orientações para controle de riscos, diagnóstico e tratamento para os profissionais de saúde de referência</a:t>
            </a:r>
          </a:p>
          <a:p>
            <a:pPr indent="-180000">
              <a:spcBef>
                <a:spcPct val="0"/>
              </a:spcBef>
              <a:spcAft>
                <a:spcPts val="600"/>
              </a:spcAft>
            </a:pPr>
            <a:r>
              <a:rPr lang="pt-BR" sz="2400" dirty="0"/>
              <a:t>Orientações para a população sobre controle de riscos e de encaminhamento à rede de atendimento</a:t>
            </a:r>
            <a:endParaRPr lang="pt-BR" sz="2000" dirty="0"/>
          </a:p>
          <a:p>
            <a:pPr indent="-180000">
              <a:spcBef>
                <a:spcPct val="0"/>
              </a:spcBef>
              <a:spcAft>
                <a:spcPts val="600"/>
              </a:spcAft>
            </a:pPr>
            <a:r>
              <a:rPr lang="pt-BR" sz="2400" dirty="0"/>
              <a:t>Identificação da população exposta e das unidades de atendimento de referência</a:t>
            </a:r>
          </a:p>
          <a:p>
            <a:pPr indent="-180000">
              <a:spcBef>
                <a:spcPct val="0"/>
              </a:spcBef>
              <a:spcAft>
                <a:spcPts val="1200"/>
              </a:spcAft>
            </a:pPr>
            <a:r>
              <a:rPr lang="pt-BR" sz="2400" dirty="0"/>
              <a:t>Busca ativa de população exposta</a:t>
            </a:r>
          </a:p>
          <a:p>
            <a:pPr indent="-180000">
              <a:spcBef>
                <a:spcPct val="0"/>
              </a:spcBef>
              <a:spcAft>
                <a:spcPts val="1200"/>
              </a:spcAft>
            </a:pPr>
            <a:r>
              <a:rPr lang="pt-BR" sz="2400" dirty="0"/>
              <a:t>Identificação da rota da contaminação para controle de fontes de abastecimento de água e de produção de alimentos/criação de animais</a:t>
            </a:r>
          </a:p>
        </p:txBody>
      </p:sp>
      <p:sp>
        <p:nvSpPr>
          <p:cNvPr id="6" name="CaixaDeTexto 5"/>
          <p:cNvSpPr txBox="1">
            <a:spLocks noChangeArrowheads="1"/>
          </p:cNvSpPr>
          <p:nvPr/>
        </p:nvSpPr>
        <p:spPr bwMode="auto">
          <a:xfrm>
            <a:off x="0" y="332656"/>
            <a:ext cx="889248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600" b="1" dirty="0">
                <a:solidFill>
                  <a:srgbClr val="FF0000"/>
                </a:solidFill>
                <a:latin typeface="Arial Narrow" pitchFamily="34" charset="0"/>
              </a:rPr>
              <a:t>Ações De Saúde Em ACIDENTES COM PRODUTOS PERIGOSOS</a:t>
            </a:r>
          </a:p>
        </p:txBody>
      </p:sp>
    </p:spTree>
    <p:extLst>
      <p:ext uri="{BB962C8B-B14F-4D97-AF65-F5344CB8AC3E}">
        <p14:creationId xmlns:p14="http://schemas.microsoft.com/office/powerpoint/2010/main" val="31798060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35DB6-B31E-43C8-838B-CAAAED226313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  <p:pic>
        <p:nvPicPr>
          <p:cNvPr id="1027" name="Picture 3" descr="Z:\ocorrências\Acidentes\APP_1994_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0" y="360000"/>
            <a:ext cx="9216000" cy="6521811"/>
          </a:xfrm>
          <a:prstGeom prst="rect">
            <a:avLst/>
          </a:prstGeom>
          <a:noFill/>
        </p:spPr>
      </p:pic>
      <p:sp>
        <p:nvSpPr>
          <p:cNvPr id="2" name="Retângulo 1"/>
          <p:cNvSpPr/>
          <p:nvPr/>
        </p:nvSpPr>
        <p:spPr>
          <a:xfrm>
            <a:off x="1380837" y="0"/>
            <a:ext cx="654396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pt-BR" b="1" dirty="0">
                <a:solidFill>
                  <a:srgbClr val="FF0000"/>
                </a:solidFill>
                <a:latin typeface="Arial Narrow" pitchFamily="34" charset="0"/>
              </a:rPr>
              <a:t>Ações De Saúde Em ACIDENTES COM PRODUTOS PERIGOSOS</a:t>
            </a:r>
          </a:p>
        </p:txBody>
      </p:sp>
    </p:spTree>
    <p:extLst>
      <p:ext uri="{BB962C8B-B14F-4D97-AF65-F5344CB8AC3E}">
        <p14:creationId xmlns:p14="http://schemas.microsoft.com/office/powerpoint/2010/main" val="32267016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33331" y="1052737"/>
            <a:ext cx="8820980" cy="5708281"/>
          </a:xfrm>
          <a:prstGeom prst="rect">
            <a:avLst/>
          </a:prstGeom>
          <a:ln>
            <a:noFill/>
          </a:ln>
        </p:spPr>
      </p:sp>
      <p:sp>
        <p:nvSpPr>
          <p:cNvPr id="10" name="Título 3"/>
          <p:cNvSpPr txBox="1">
            <a:spLocks/>
          </p:cNvSpPr>
          <p:nvPr/>
        </p:nvSpPr>
        <p:spPr bwMode="auto">
          <a:xfrm>
            <a:off x="2860665" y="-9236"/>
            <a:ext cx="3422669" cy="3140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t-BR" sz="1800" b="1" smtClean="0">
                <a:solidFill>
                  <a:srgbClr val="FF0000"/>
                </a:solidFill>
                <a:latin typeface="Tahoma" pitchFamily="34" charset="0"/>
              </a:rPr>
              <a:t>Atividades do Programa</a:t>
            </a:r>
            <a:endParaRPr lang="pt-BR" sz="1800" b="1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" name="CaixaDeTexto 17"/>
          <p:cNvSpPr txBox="1">
            <a:spLocks noChangeArrowheads="1"/>
          </p:cNvSpPr>
          <p:nvPr/>
        </p:nvSpPr>
        <p:spPr bwMode="auto">
          <a:xfrm>
            <a:off x="53751" y="604107"/>
            <a:ext cx="9036496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pt-BR" sz="2400" b="1" dirty="0">
                <a:solidFill>
                  <a:schemeClr val="bg2">
                    <a:lumMod val="50000"/>
                  </a:schemeClr>
                </a:solidFill>
              </a:rPr>
              <a:t>COMITÊ ESTADUAL DE SAÚDE EM DESASTRES</a:t>
            </a:r>
          </a:p>
          <a:p>
            <a:pPr algn="ctr">
              <a:spcBef>
                <a:spcPts val="600"/>
              </a:spcBef>
            </a:pPr>
            <a:r>
              <a:rPr lang="pt-BR" sz="2000" b="1" dirty="0">
                <a:solidFill>
                  <a:schemeClr val="bg2">
                    <a:lumMod val="50000"/>
                  </a:schemeClr>
                </a:solidFill>
                <a:hlinkClick r:id="rId3" action="ppaction://hlinkfile"/>
              </a:rPr>
              <a:t>(Portaria 11/2011)</a:t>
            </a:r>
            <a:endParaRPr lang="pt-BR" sz="20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pt-BR" b="1" dirty="0"/>
          </a:p>
          <a:p>
            <a:r>
              <a:rPr lang="pt-BR" sz="2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Art.1º -</a:t>
            </a:r>
            <a:r>
              <a:rPr lang="pt-BR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Instituir o Comitê Estadual de Saúde em Desastres destinado a integrar as ações e serviços de saúde, com os seguintes </a:t>
            </a:r>
            <a:r>
              <a:rPr lang="pt-B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objetivos</a:t>
            </a:r>
            <a:r>
              <a:rPr lang="pt-BR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marL="514350" indent="-514350"/>
            <a:endParaRPr lang="pt-BR" sz="1400" dirty="0"/>
          </a:p>
          <a:p>
            <a:pPr>
              <a:spcAft>
                <a:spcPts val="1200"/>
              </a:spcAft>
            </a:pPr>
            <a:r>
              <a:rPr lang="pt-BR" sz="2200" b="1" dirty="0"/>
              <a:t>IV. </a:t>
            </a:r>
            <a:r>
              <a:rPr lang="pt-BR" sz="2200" dirty="0"/>
              <a:t>Elaborar o Plano de Contingência Estadual da Saúde para os Desastres</a:t>
            </a:r>
            <a:r>
              <a:rPr lang="pt-BR" sz="2200" dirty="0" smtClean="0"/>
              <a:t>... </a:t>
            </a:r>
            <a:r>
              <a:rPr lang="pt-BR" sz="2200" dirty="0" smtClean="0">
                <a:solidFill>
                  <a:srgbClr val="FF0000"/>
                </a:solidFill>
              </a:rPr>
              <a:t>(concluído o texto base em 2014)</a:t>
            </a:r>
            <a:endParaRPr lang="pt-BR" sz="2200" dirty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pt-BR" sz="2200" b="1" dirty="0"/>
              <a:t>VI. </a:t>
            </a:r>
            <a:r>
              <a:rPr lang="pt-BR" sz="2200" dirty="0"/>
              <a:t>Fomentar a difusão, junto às comunidades vulneráveis, da percepção dos riscos à saúde relacionados a desastres;</a:t>
            </a:r>
          </a:p>
          <a:p>
            <a:pPr>
              <a:spcAft>
                <a:spcPts val="1200"/>
              </a:spcAft>
            </a:pPr>
            <a:r>
              <a:rPr lang="pt-BR" sz="2200" b="1" dirty="0">
                <a:solidFill>
                  <a:srgbClr val="007434"/>
                </a:solidFill>
              </a:rPr>
              <a:t>VII. </a:t>
            </a:r>
            <a:r>
              <a:rPr lang="pt-BR" sz="2200" dirty="0">
                <a:solidFill>
                  <a:srgbClr val="007434"/>
                </a:solidFill>
              </a:rPr>
              <a:t>Promover a integração do setor saúde ao sistema de defesa civil, através da divulgação de seu plano de atuação, promoção de capacitações integradas e estabelecimento de protocolos de atuação com outros setores que atuam em áreas afins;</a:t>
            </a:r>
            <a:endParaRPr lang="pt-BR" sz="3200" b="1" dirty="0">
              <a:solidFill>
                <a:srgbClr val="0074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03501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Espaço Reservado para Conteúdo 4"/>
          <p:cNvSpPr txBox="1">
            <a:spLocks/>
          </p:cNvSpPr>
          <p:nvPr/>
        </p:nvSpPr>
        <p:spPr bwMode="auto">
          <a:xfrm>
            <a:off x="313548" y="597188"/>
            <a:ext cx="8640763" cy="592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1200"/>
              </a:spcAft>
            </a:pPr>
            <a:r>
              <a:rPr lang="pt-BR" sz="2400" dirty="0" smtClean="0"/>
              <a:t>Implementar a aplicação do modelo de atuação proposto,: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pt-BR" sz="2400" dirty="0" smtClean="0"/>
              <a:t>Municípios que aderirem se integram em rede de atuação onde o fluxo de informações se estabelece para os alertas e para a operação das situações de emergência, com referências nos municípios, nas CRS e na SES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pt-BR" sz="2400" dirty="0" smtClean="0"/>
              <a:t>Ratificar as referências locais e das coordenadorias regionais de saúde para constituir a rede para fluxo de informações relacionados à atuação do SUS para desastres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</a:pPr>
            <a:r>
              <a:rPr lang="pt-BR" sz="2400" dirty="0" smtClean="0"/>
              <a:t>Planejar a organização das 5 oficinas regionais para realização em Março de 2018 (com participação das 5 </a:t>
            </a:r>
            <a:r>
              <a:rPr lang="pt-BR" sz="2400" dirty="0" err="1" smtClean="0"/>
              <a:t>CRSs</a:t>
            </a:r>
            <a:r>
              <a:rPr lang="pt-BR" sz="2400" dirty="0" smtClean="0"/>
              <a:t> a capacitar em 2018)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</a:pPr>
            <a:r>
              <a:rPr lang="pt-BR" sz="2400" dirty="0" smtClean="0"/>
              <a:t>Planejar a realização de 5 Seminários em </a:t>
            </a:r>
            <a:r>
              <a:rPr lang="pt-BR" sz="2400" dirty="0" err="1" smtClean="0"/>
              <a:t>CRSs</a:t>
            </a:r>
            <a:endParaRPr lang="pt-BR" sz="2400" dirty="0" smtClean="0"/>
          </a:p>
          <a:p>
            <a:pPr marL="0" indent="0">
              <a:lnSpc>
                <a:spcPct val="90000"/>
              </a:lnSpc>
              <a:spcAft>
                <a:spcPts val="1200"/>
              </a:spcAft>
            </a:pPr>
            <a:r>
              <a:rPr lang="pt-BR" sz="2400" dirty="0" smtClean="0"/>
              <a:t>Incrementar a articulação </a:t>
            </a:r>
            <a:r>
              <a:rPr lang="pt-BR" sz="2400" dirty="0" err="1" smtClean="0"/>
              <a:t>intersetorial</a:t>
            </a:r>
            <a:r>
              <a:rPr lang="pt-BR" sz="2400" dirty="0" smtClean="0"/>
              <a:t> para a qualificação das ações (principalmente com Defesa Civil e concessionárias de saneamento)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</a:pPr>
            <a:endParaRPr lang="pt-BR" sz="1800" dirty="0" smtClean="0"/>
          </a:p>
        </p:txBody>
      </p:sp>
    </p:spTree>
    <p:extLst>
      <p:ext uri="{BB962C8B-B14F-4D97-AF65-F5344CB8AC3E}">
        <p14:creationId xmlns:p14="http://schemas.microsoft.com/office/powerpoint/2010/main" val="16884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55650" y="1989138"/>
            <a:ext cx="7632700" cy="321626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llegro BT" pitchFamily="82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llegro BT" pitchFamily="82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llegro BT" pitchFamily="82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llegro BT" pitchFamily="82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llegro BT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llegro BT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llegro BT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llegro BT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llegro BT" pitchFamily="82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pt-BR" sz="18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pt-BR" sz="1800" dirty="0">
                <a:solidFill>
                  <a:schemeClr val="bg1"/>
                </a:solidFill>
                <a:latin typeface="Arial" charset="0"/>
              </a:rPr>
            </a:br>
            <a:r>
              <a:rPr lang="pt-BR" sz="2000" dirty="0" smtClean="0">
                <a:solidFill>
                  <a:schemeClr val="hlink"/>
                </a:solidFill>
                <a:latin typeface="Arial" charset="0"/>
              </a:rPr>
              <a:t>51-3901.1109</a:t>
            </a:r>
            <a:endParaRPr lang="pt-BR" sz="2000" dirty="0">
              <a:solidFill>
                <a:schemeClr val="hlink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000" dirty="0" smtClean="0">
                <a:solidFill>
                  <a:schemeClr val="accent6"/>
                </a:solidFill>
                <a:latin typeface="Arial" charset="0"/>
              </a:rPr>
              <a:t>vigidesastres@saude.rs.gov.br</a:t>
            </a:r>
            <a:endParaRPr lang="pt-BR" sz="2000" dirty="0">
              <a:solidFill>
                <a:schemeClr val="accent6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pt-BR" sz="18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pt-BR" sz="18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pt-BR" sz="1800" dirty="0" smtClean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50000"/>
              </a:spcBef>
              <a:defRPr/>
            </a:pPr>
            <a:r>
              <a:rPr lang="pt-BR" sz="1800" dirty="0" smtClean="0">
                <a:solidFill>
                  <a:schemeClr val="accent6"/>
                </a:solidFill>
                <a:latin typeface="Arial" charset="0"/>
              </a:rPr>
              <a:t>Mauro </a:t>
            </a:r>
            <a:r>
              <a:rPr lang="pt-BR" sz="1800" dirty="0" err="1" smtClean="0">
                <a:solidFill>
                  <a:schemeClr val="accent6"/>
                </a:solidFill>
                <a:latin typeface="Arial" charset="0"/>
              </a:rPr>
              <a:t>Kruter</a:t>
            </a:r>
            <a:r>
              <a:rPr lang="pt-BR" sz="1800" dirty="0" smtClean="0">
                <a:solidFill>
                  <a:schemeClr val="accent6"/>
                </a:solidFill>
                <a:latin typeface="Arial" charset="0"/>
              </a:rPr>
              <a:t> </a:t>
            </a:r>
            <a:r>
              <a:rPr lang="pt-BR" sz="1800" dirty="0" err="1" smtClean="0">
                <a:solidFill>
                  <a:schemeClr val="accent6"/>
                </a:solidFill>
                <a:latin typeface="Arial" charset="0"/>
              </a:rPr>
              <a:t>Kotlhar</a:t>
            </a:r>
            <a:endParaRPr lang="pt-BR" sz="1800" dirty="0" smtClean="0">
              <a:solidFill>
                <a:schemeClr val="accent6"/>
              </a:solidFill>
              <a:latin typeface="Arial" charset="0"/>
            </a:endParaRPr>
          </a:p>
          <a:p>
            <a:pPr algn="r" eaLnBrk="1" hangingPunct="1">
              <a:spcBef>
                <a:spcPct val="50000"/>
              </a:spcBef>
              <a:defRPr/>
            </a:pPr>
            <a:r>
              <a:rPr lang="pt-BR" sz="1800" dirty="0" smtClean="0">
                <a:solidFill>
                  <a:schemeClr val="accent6"/>
                </a:solidFill>
                <a:latin typeface="Arial" charset="0"/>
              </a:rPr>
              <a:t>mauro-kotlhar@saude.rs.gov.br</a:t>
            </a:r>
            <a:endParaRPr lang="pt-BR" sz="1800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65541" name="Text Box 11"/>
          <p:cNvSpPr txBox="1">
            <a:spLocks noChangeArrowheads="1"/>
          </p:cNvSpPr>
          <p:nvPr/>
        </p:nvSpPr>
        <p:spPr bwMode="auto">
          <a:xfrm>
            <a:off x="336550" y="1384300"/>
            <a:ext cx="839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0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SECRETARIA ESTADUAL DA SAÚDE</a:t>
            </a:r>
            <a:endParaRPr lang="pt-BR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476375" y="404813"/>
            <a:ext cx="59753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Muito obrigado!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22" y="5713511"/>
            <a:ext cx="2964081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2550" y="482867"/>
            <a:ext cx="8433303" cy="1143000"/>
          </a:xfrm>
        </p:spPr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</a:rPr>
              <a:t>A Vigilância </a:t>
            </a:r>
            <a:r>
              <a:rPr lang="pt-BR" b="1" dirty="0">
                <a:solidFill>
                  <a:srgbClr val="002060"/>
                </a:solidFill>
              </a:rPr>
              <a:t>em </a:t>
            </a:r>
            <a:r>
              <a:rPr lang="pt-BR" b="1" dirty="0" smtClean="0">
                <a:solidFill>
                  <a:srgbClr val="002060"/>
                </a:solidFill>
              </a:rPr>
              <a:t>Saúde</a:t>
            </a:r>
            <a:br>
              <a:rPr lang="pt-BR" b="1" dirty="0" smtClean="0">
                <a:solidFill>
                  <a:srgbClr val="002060"/>
                </a:solidFill>
              </a:rPr>
            </a:br>
            <a:r>
              <a:rPr lang="pt-BR" sz="2400" b="1" dirty="0" smtClean="0">
                <a:solidFill>
                  <a:srgbClr val="00B050"/>
                </a:solidFill>
              </a:rPr>
              <a:t>Fundamento da atuação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2017" y="2342583"/>
            <a:ext cx="8836182" cy="3252457"/>
          </a:xfrm>
        </p:spPr>
        <p:txBody>
          <a:bodyPr/>
          <a:lstStyle/>
          <a:p>
            <a:r>
              <a:rPr lang="pt-BR" dirty="0"/>
              <a:t>Existência de </a:t>
            </a:r>
            <a:r>
              <a:rPr lang="pt-BR" b="1" dirty="0">
                <a:solidFill>
                  <a:srgbClr val="FF0000"/>
                </a:solidFill>
              </a:rPr>
              <a:t>ameaças à saúde </a:t>
            </a:r>
            <a:r>
              <a:rPr lang="pt-BR" dirty="0"/>
              <a:t>que, se oportunamente detectadas e controladas, podem evitar ou atenuar o adoecimento ou, na visão ampliada do conceito de saúde,  melhorar a qualidade de vida </a:t>
            </a:r>
          </a:p>
          <a:p>
            <a:pPr algn="ctr">
              <a:buNone/>
            </a:pPr>
            <a:r>
              <a:rPr lang="pt-BR" b="1" dirty="0">
                <a:solidFill>
                  <a:srgbClr val="0070C0"/>
                </a:solidFill>
              </a:rPr>
              <a:t>AÇÕES DE PREVENÇÃO = PROTEÇÃO + PROMOÇÃO</a:t>
            </a:r>
          </a:p>
        </p:txBody>
      </p:sp>
      <p:sp>
        <p:nvSpPr>
          <p:cNvPr id="4" name="Cruz 3"/>
          <p:cNvSpPr>
            <a:spLocks noChangeAspect="1"/>
          </p:cNvSpPr>
          <p:nvPr/>
        </p:nvSpPr>
        <p:spPr>
          <a:xfrm>
            <a:off x="4300388" y="4215599"/>
            <a:ext cx="1882272" cy="1881909"/>
          </a:xfrm>
          <a:prstGeom prst="plus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2800" b="1" dirty="0">
                <a:solidFill>
                  <a:srgbClr val="FFFF00"/>
                </a:solidFill>
              </a:rPr>
              <a:t>DE DOENÇAS</a:t>
            </a:r>
          </a:p>
        </p:txBody>
      </p:sp>
      <p:sp>
        <p:nvSpPr>
          <p:cNvPr id="7" name="Sol 6"/>
          <p:cNvSpPr>
            <a:spLocks noChangeAspect="1"/>
          </p:cNvSpPr>
          <p:nvPr/>
        </p:nvSpPr>
        <p:spPr>
          <a:xfrm>
            <a:off x="6156356" y="3693797"/>
            <a:ext cx="2987644" cy="2988723"/>
          </a:xfrm>
          <a:prstGeom prst="sun">
            <a:avLst/>
          </a:prstGeom>
          <a:solidFill>
            <a:srgbClr val="FFC0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BR" sz="2800" b="1" dirty="0">
                <a:solidFill>
                  <a:srgbClr val="00FF00"/>
                </a:solidFill>
              </a:rPr>
              <a:t>DA SAÚDE</a:t>
            </a:r>
          </a:p>
        </p:txBody>
      </p:sp>
    </p:spTree>
    <p:extLst>
      <p:ext uri="{BB962C8B-B14F-4D97-AF65-F5344CB8AC3E}">
        <p14:creationId xmlns:p14="http://schemas.microsoft.com/office/powerpoint/2010/main" val="216635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212" y="-27160"/>
            <a:ext cx="9144000" cy="552261"/>
          </a:xfrm>
          <a:prstGeom prst="rect">
            <a:avLst/>
          </a:prstGeom>
          <a:solidFill>
            <a:srgbClr val="FFFF99"/>
          </a:solidFill>
          <a:ln w="50800" cap="flat" cmpd="sng" algn="ctr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small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CAMPO DE ATUAÇÃO DA VIGILÂNCIA EM SAÚDE – Portaria 1378/2013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" name="Forma livre 6"/>
          <p:cNvSpPr/>
          <p:nvPr/>
        </p:nvSpPr>
        <p:spPr>
          <a:xfrm>
            <a:off x="203596" y="694275"/>
            <a:ext cx="8736595" cy="1008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rgbClr val="007434">
              <a:alpha val="2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I - a vigilância da situação de saúde da população, com a produção de análises que subsidiem o planejamento, estabelecimento de prioridades e estratégias, monitoramento e avaliação das ações de saúde pública;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8" name="Forma livre 7"/>
          <p:cNvSpPr/>
          <p:nvPr/>
        </p:nvSpPr>
        <p:spPr>
          <a:xfrm>
            <a:off x="203595" y="1811963"/>
            <a:ext cx="8736595" cy="684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rgbClr val="007434">
              <a:alpha val="2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II - a </a:t>
            </a:r>
            <a:r>
              <a:rPr lang="pt-BR" sz="2200" u="sng" kern="1200" dirty="0" smtClean="0">
                <a:solidFill>
                  <a:schemeClr val="tx1"/>
                </a:solidFill>
              </a:rPr>
              <a:t>detecção oportuna </a:t>
            </a:r>
            <a:r>
              <a:rPr lang="pt-BR" sz="2200" kern="1200" dirty="0" smtClean="0">
                <a:solidFill>
                  <a:schemeClr val="tx1"/>
                </a:solidFill>
              </a:rPr>
              <a:t>e adoção de medidas adequadas para a resposta às </a:t>
            </a:r>
            <a:r>
              <a:rPr lang="pt-BR" sz="2200" u="sng" kern="1200" dirty="0" smtClean="0">
                <a:solidFill>
                  <a:schemeClr val="tx1"/>
                </a:solidFill>
              </a:rPr>
              <a:t>emergências de saúde pública</a:t>
            </a:r>
            <a:r>
              <a:rPr lang="pt-BR" sz="2200" kern="1200" dirty="0" smtClean="0">
                <a:solidFill>
                  <a:schemeClr val="tx1"/>
                </a:solidFill>
              </a:rPr>
              <a:t>;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9" name="Forma livre 8"/>
          <p:cNvSpPr/>
          <p:nvPr/>
        </p:nvSpPr>
        <p:spPr>
          <a:xfrm>
            <a:off x="203595" y="2587394"/>
            <a:ext cx="8736595" cy="684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III - a vigilância, </a:t>
            </a:r>
            <a:r>
              <a:rPr lang="pt-BR" sz="2200" u="sng" kern="1200" dirty="0" smtClean="0">
                <a:solidFill>
                  <a:schemeClr val="tx1"/>
                </a:solidFill>
              </a:rPr>
              <a:t>prevenção e controle das doenças transmissíveis, doenças crônicas não transmissíveis, dos acidentes e violências</a:t>
            </a:r>
            <a:r>
              <a:rPr lang="pt-BR" sz="2200" kern="1200" dirty="0" smtClean="0">
                <a:solidFill>
                  <a:schemeClr val="tx1"/>
                </a:solidFill>
              </a:rPr>
              <a:t>;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10" name="Forma livre 9"/>
          <p:cNvSpPr/>
          <p:nvPr/>
        </p:nvSpPr>
        <p:spPr>
          <a:xfrm>
            <a:off x="203596" y="3370998"/>
            <a:ext cx="8736595" cy="360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rgbClr val="007434">
              <a:alpha val="2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V - a vigilância de populações expostas a </a:t>
            </a:r>
            <a:r>
              <a:rPr lang="pt-BR" sz="2200" u="sng" kern="1200" dirty="0" smtClean="0">
                <a:solidFill>
                  <a:schemeClr val="tx1"/>
                </a:solidFill>
              </a:rPr>
              <a:t>riscos ambientais em saúde</a:t>
            </a:r>
            <a:r>
              <a:rPr lang="pt-BR" sz="2200" kern="1200" dirty="0" smtClean="0">
                <a:solidFill>
                  <a:schemeClr val="tx1"/>
                </a:solidFill>
              </a:rPr>
              <a:t>;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203596" y="3855283"/>
            <a:ext cx="8736595" cy="360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VI - a vigilância da </a:t>
            </a:r>
            <a:r>
              <a:rPr lang="pt-BR" sz="2200" u="sng" kern="1200" dirty="0" smtClean="0">
                <a:solidFill>
                  <a:schemeClr val="tx1"/>
                </a:solidFill>
              </a:rPr>
              <a:t>saúde do trabalhador</a:t>
            </a:r>
            <a:r>
              <a:rPr lang="pt-BR" sz="2200" kern="1200" dirty="0" smtClean="0">
                <a:solidFill>
                  <a:schemeClr val="tx1"/>
                </a:solidFill>
              </a:rPr>
              <a:t>;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12" name="Forma livre 11"/>
          <p:cNvSpPr/>
          <p:nvPr/>
        </p:nvSpPr>
        <p:spPr>
          <a:xfrm>
            <a:off x="203596" y="4332564"/>
            <a:ext cx="8736595" cy="1008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VII - vigilância sanitária dos </a:t>
            </a:r>
            <a:r>
              <a:rPr lang="pt-BR" sz="2200" u="sng" kern="1200" dirty="0" smtClean="0">
                <a:solidFill>
                  <a:schemeClr val="tx1"/>
                </a:solidFill>
              </a:rPr>
              <a:t>riscos decorrentes da produção e do uso de produtos, serviços e tecnologias de interesse a saúde</a:t>
            </a:r>
            <a:r>
              <a:rPr lang="pt-BR" sz="2200" kern="1200" dirty="0" smtClean="0">
                <a:solidFill>
                  <a:schemeClr val="tx1"/>
                </a:solidFill>
              </a:rPr>
              <a:t>; e</a:t>
            </a:r>
            <a:endParaRPr lang="pt-BR" sz="2200" kern="1200" dirty="0">
              <a:solidFill>
                <a:schemeClr val="tx1"/>
              </a:solidFill>
            </a:endParaRPr>
          </a:p>
        </p:txBody>
      </p:sp>
      <p:sp>
        <p:nvSpPr>
          <p:cNvPr id="13" name="Forma livre 12"/>
          <p:cNvSpPr/>
          <p:nvPr/>
        </p:nvSpPr>
        <p:spPr>
          <a:xfrm>
            <a:off x="203594" y="5434176"/>
            <a:ext cx="8736595" cy="1332000"/>
          </a:xfrm>
          <a:custGeom>
            <a:avLst/>
            <a:gdLst>
              <a:gd name="connsiteX0" fmla="*/ 0 w 8736595"/>
              <a:gd name="connsiteY0" fmla="*/ 137478 h 824850"/>
              <a:gd name="connsiteX1" fmla="*/ 137478 w 8736595"/>
              <a:gd name="connsiteY1" fmla="*/ 0 h 824850"/>
              <a:gd name="connsiteX2" fmla="*/ 8599117 w 8736595"/>
              <a:gd name="connsiteY2" fmla="*/ 0 h 824850"/>
              <a:gd name="connsiteX3" fmla="*/ 8736595 w 8736595"/>
              <a:gd name="connsiteY3" fmla="*/ 137478 h 824850"/>
              <a:gd name="connsiteX4" fmla="*/ 8736595 w 8736595"/>
              <a:gd name="connsiteY4" fmla="*/ 687372 h 824850"/>
              <a:gd name="connsiteX5" fmla="*/ 8599117 w 8736595"/>
              <a:gd name="connsiteY5" fmla="*/ 824850 h 824850"/>
              <a:gd name="connsiteX6" fmla="*/ 137478 w 8736595"/>
              <a:gd name="connsiteY6" fmla="*/ 824850 h 824850"/>
              <a:gd name="connsiteX7" fmla="*/ 0 w 8736595"/>
              <a:gd name="connsiteY7" fmla="*/ 687372 h 824850"/>
              <a:gd name="connsiteX8" fmla="*/ 0 w 8736595"/>
              <a:gd name="connsiteY8" fmla="*/ 137478 h 82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6595" h="824850">
                <a:moveTo>
                  <a:pt x="0" y="137478"/>
                </a:moveTo>
                <a:cubicBezTo>
                  <a:pt x="0" y="61551"/>
                  <a:pt x="61551" y="0"/>
                  <a:pt x="137478" y="0"/>
                </a:cubicBezTo>
                <a:lnTo>
                  <a:pt x="8599117" y="0"/>
                </a:lnTo>
                <a:cubicBezTo>
                  <a:pt x="8675044" y="0"/>
                  <a:pt x="8736595" y="61551"/>
                  <a:pt x="8736595" y="137478"/>
                </a:cubicBezTo>
                <a:lnTo>
                  <a:pt x="8736595" y="687372"/>
                </a:lnTo>
                <a:cubicBezTo>
                  <a:pt x="8736595" y="763299"/>
                  <a:pt x="8675044" y="824850"/>
                  <a:pt x="8599117" y="824850"/>
                </a:cubicBezTo>
                <a:lnTo>
                  <a:pt x="137478" y="824850"/>
                </a:lnTo>
                <a:cubicBezTo>
                  <a:pt x="61551" y="824850"/>
                  <a:pt x="0" y="763299"/>
                  <a:pt x="0" y="687372"/>
                </a:cubicBezTo>
                <a:lnTo>
                  <a:pt x="0" y="1374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7416" tIns="97416" rIns="97416" bIns="97416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chemeClr val="tx1"/>
                </a:solidFill>
              </a:rPr>
              <a:t>VIII - outras ações de vigilância que, de maneira rotineira e sistemática, podem ser desenvolvidas em </a:t>
            </a:r>
            <a:r>
              <a:rPr lang="pt-BR" sz="2200" u="sng" kern="1200" dirty="0" smtClean="0">
                <a:solidFill>
                  <a:schemeClr val="tx1"/>
                </a:solidFill>
              </a:rPr>
              <a:t>serviços de saúde públicos e privados nos vários níveis de atenção, laboratórios, ambientes de estudo e trabalho e na própria comunidade</a:t>
            </a:r>
            <a:r>
              <a:rPr lang="pt-BR" sz="2200" kern="1200" dirty="0" smtClean="0">
                <a:solidFill>
                  <a:schemeClr val="tx1"/>
                </a:solidFill>
              </a:rPr>
              <a:t>.</a:t>
            </a:r>
            <a:endParaRPr lang="pt-BR" sz="22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6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77091" y="740124"/>
            <a:ext cx="8600580" cy="4967949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Aspecto </a:t>
            </a:r>
            <a:r>
              <a:rPr lang="pt-BR" dirty="0"/>
              <a:t>que </a:t>
            </a:r>
            <a:r>
              <a:rPr lang="pt-BR" dirty="0" smtClean="0"/>
              <a:t>caracteriza </a:t>
            </a:r>
            <a:r>
              <a:rPr lang="pt-BR" dirty="0"/>
              <a:t>as ações de VS</a:t>
            </a:r>
            <a:r>
              <a:rPr lang="pt-BR" dirty="0" smtClean="0"/>
              <a:t>: </a:t>
            </a:r>
          </a:p>
          <a:p>
            <a:pPr>
              <a:buNone/>
            </a:pPr>
            <a:r>
              <a:rPr lang="pt-BR" sz="2400" dirty="0" smtClean="0"/>
              <a:t>(Portaria 1378/2013)</a:t>
            </a:r>
            <a:endParaRPr lang="pt-BR" sz="2400" dirty="0"/>
          </a:p>
          <a:p>
            <a:pPr>
              <a:buNone/>
            </a:pPr>
            <a:endParaRPr lang="pt-BR" sz="2400" dirty="0"/>
          </a:p>
          <a:p>
            <a:pPr marL="0" indent="-180000">
              <a:spcBef>
                <a:spcPts val="600"/>
              </a:spcBef>
            </a:pPr>
            <a:r>
              <a:rPr lang="pt-BR" sz="2800" dirty="0"/>
              <a:t>atividade contínua, permanente e sistemática - coleta e análise de informações epidemiológicas e de fatores </a:t>
            </a:r>
            <a:r>
              <a:rPr lang="pt-BR" sz="2800" dirty="0" smtClean="0"/>
              <a:t>de risco que </a:t>
            </a:r>
            <a:r>
              <a:rPr lang="pt-BR" sz="2800" dirty="0"/>
              <a:t>ameacem saúde </a:t>
            </a:r>
            <a:r>
              <a:rPr lang="pt-BR" sz="2800" dirty="0" smtClean="0"/>
              <a:t>pública...</a:t>
            </a:r>
            <a:endParaRPr lang="pt-BR" sz="2800" dirty="0"/>
          </a:p>
          <a:p>
            <a:pPr marL="0" indent="0">
              <a:spcBef>
                <a:spcPts val="600"/>
              </a:spcBef>
              <a:buNone/>
            </a:pPr>
            <a:endParaRPr lang="pt-BR" dirty="0"/>
          </a:p>
          <a:p>
            <a:pPr marL="0" indent="0">
              <a:spcBef>
                <a:spcPts val="600"/>
              </a:spcBef>
              <a:buNone/>
            </a:pPr>
            <a:r>
              <a:rPr lang="pt-BR" sz="2400" b="1" dirty="0"/>
              <a:t>Foco das observações:</a:t>
            </a:r>
          </a:p>
          <a:p>
            <a:pPr>
              <a:spcBef>
                <a:spcPts val="0"/>
              </a:spcBef>
            </a:pPr>
            <a:r>
              <a:rPr lang="pt-BR" sz="2400" b="1" dirty="0"/>
              <a:t>a ameaça</a:t>
            </a:r>
          </a:p>
          <a:p>
            <a:pPr>
              <a:spcBef>
                <a:spcPts val="0"/>
              </a:spcBef>
            </a:pPr>
            <a:r>
              <a:rPr lang="pt-BR" sz="2400" b="1" dirty="0"/>
              <a:t>exposição</a:t>
            </a:r>
          </a:p>
          <a:p>
            <a:pPr>
              <a:spcBef>
                <a:spcPts val="0"/>
              </a:spcBef>
            </a:pPr>
            <a:r>
              <a:rPr lang="pt-BR" sz="2400" b="1" dirty="0" smtClean="0"/>
              <a:t>a doença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212" y="-27160"/>
            <a:ext cx="9144000" cy="552261"/>
          </a:xfrm>
          <a:prstGeom prst="rect">
            <a:avLst/>
          </a:prstGeom>
          <a:solidFill>
            <a:srgbClr val="FFFF99"/>
          </a:solidFill>
          <a:ln w="50800" cap="flat" cmpd="sng" algn="ctr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small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Planejamento das Ações de Proteção e Promoção da Saúde Pública</a:t>
            </a:r>
            <a:endParaRPr kumimoji="0" lang="pt-BR" sz="2400" b="1" i="0" u="none" strike="noStrike" kern="1200" cap="small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37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7781" y="683492"/>
            <a:ext cx="8903855" cy="4950690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/>
              <a:t>A evolução dos processos industriais e a concentração urbana expos os indivíduos a novas substâncias, tecnologias e hábitos, bem como degradação ambiental, provocando impactos significativos sobre a saúde pública. 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Em 2005 é criada a Vigilância </a:t>
            </a:r>
            <a:r>
              <a:rPr lang="pt-BR" sz="2400" dirty="0"/>
              <a:t>Ambiental em Saúde</a:t>
            </a:r>
            <a:r>
              <a:rPr lang="pt-BR" sz="2400" dirty="0" smtClean="0"/>
              <a:t>, que </a:t>
            </a:r>
            <a:r>
              <a:rPr lang="pt-BR" sz="2400" b="1" dirty="0" smtClean="0"/>
              <a:t>na Secretaria Estadual de Saúde </a:t>
            </a:r>
            <a:r>
              <a:rPr lang="pt-BR" sz="2400" dirty="0" smtClean="0"/>
              <a:t>foi subdividida em três </a:t>
            </a:r>
            <a:r>
              <a:rPr lang="pt-BR" sz="2400" dirty="0"/>
              <a:t>áreas: </a:t>
            </a:r>
          </a:p>
          <a:p>
            <a:pPr lvl="0"/>
            <a:r>
              <a:rPr lang="pt-BR" sz="2400" dirty="0" smtClean="0"/>
              <a:t>Fatores biológicos (Vetores, reservatórios e animais peçonhentos)</a:t>
            </a:r>
            <a:endParaRPr lang="pt-BR" sz="2400" dirty="0"/>
          </a:p>
          <a:p>
            <a:pPr lvl="0"/>
            <a:r>
              <a:rPr lang="pt-BR" sz="2400" dirty="0" smtClean="0"/>
              <a:t>Fatores Não biológicos (VIGIAGUA, VIGIAR, VIGISOLO, VIGIQUIM)</a:t>
            </a:r>
            <a:endParaRPr lang="pt-BR" sz="2400" dirty="0"/>
          </a:p>
          <a:p>
            <a:pPr lvl="0"/>
            <a:r>
              <a:rPr lang="pt-BR" sz="2400" b="1" dirty="0" smtClean="0">
                <a:solidFill>
                  <a:srgbClr val="FF0000"/>
                </a:solidFill>
              </a:rPr>
              <a:t>Eventos Ambientais Adversos à Saúde (VIGIDESASTRES E VIGIAPP)</a:t>
            </a:r>
          </a:p>
          <a:p>
            <a:pPr lvl="0"/>
            <a:r>
              <a:rPr lang="pt-BR" sz="2400" dirty="0" smtClean="0"/>
              <a:t>PROSAN</a:t>
            </a:r>
            <a:endParaRPr lang="pt-BR" sz="2400" dirty="0"/>
          </a:p>
        </p:txBody>
      </p:sp>
      <p:sp>
        <p:nvSpPr>
          <p:cNvPr id="4" name="Título 1"/>
          <p:cNvSpPr txBox="1">
            <a:spLocks/>
          </p:cNvSpPr>
          <p:nvPr/>
        </p:nvSpPr>
        <p:spPr bwMode="auto">
          <a:xfrm>
            <a:off x="212" y="-27160"/>
            <a:ext cx="9144000" cy="552261"/>
          </a:xfrm>
          <a:prstGeom prst="rect">
            <a:avLst/>
          </a:prstGeom>
          <a:solidFill>
            <a:srgbClr val="FFFF99"/>
          </a:solidFill>
          <a:ln w="50800" cap="flat" cmpd="sng" algn="ctr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vigilância em saúde ambiental</a:t>
            </a:r>
            <a:endParaRPr kumimoji="0" lang="pt-BR" sz="2400" b="1" i="0" u="none" strike="noStrike" kern="1200" cap="small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22" y="5713511"/>
            <a:ext cx="2964081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9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34975"/>
            <a:ext cx="7559675" cy="360363"/>
          </a:xfrm>
        </p:spPr>
        <p:txBody>
          <a:bodyPr/>
          <a:lstStyle/>
          <a:p>
            <a:r>
              <a:rPr lang="pt-BR" altLang="pt-BR" sz="2800" b="1" dirty="0">
                <a:solidFill>
                  <a:srgbClr val="C00000"/>
                </a:solidFill>
              </a:rPr>
              <a:t>Fundamentação Legal – Regimento Interno da SES</a:t>
            </a:r>
          </a:p>
        </p:txBody>
      </p:sp>
      <p:sp>
        <p:nvSpPr>
          <p:cNvPr id="5" name="Forma livre 4"/>
          <p:cNvSpPr/>
          <p:nvPr/>
        </p:nvSpPr>
        <p:spPr>
          <a:xfrm>
            <a:off x="1" y="979524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kern="1200" dirty="0" smtClean="0">
                <a:solidFill>
                  <a:srgbClr val="0070C0"/>
                </a:solidFill>
              </a:rPr>
              <a:t>São atribuições da Vigilância em Saúde para desastres:</a:t>
            </a:r>
            <a:endParaRPr lang="pt-BR" sz="2800" kern="1200" dirty="0">
              <a:solidFill>
                <a:srgbClr val="0070C0"/>
              </a:solidFill>
            </a:endParaRPr>
          </a:p>
        </p:txBody>
      </p:sp>
      <p:sp>
        <p:nvSpPr>
          <p:cNvPr id="6" name="Forma livre 5"/>
          <p:cNvSpPr/>
          <p:nvPr/>
        </p:nvSpPr>
        <p:spPr>
          <a:xfrm>
            <a:off x="1" y="2146431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kern="1200" dirty="0" smtClean="0"/>
              <a:t>Mapear e </a:t>
            </a:r>
            <a:r>
              <a:rPr lang="pt-BR" sz="2000" b="1" kern="1200" dirty="0" smtClean="0"/>
              <a:t>avaliar</a:t>
            </a:r>
            <a:r>
              <a:rPr lang="pt-BR" sz="2000" kern="1200" dirty="0" smtClean="0"/>
              <a:t> as vulnerabilidades e </a:t>
            </a:r>
            <a:r>
              <a:rPr lang="pt-BR" sz="2000" b="1" kern="1200" dirty="0" smtClean="0"/>
              <a:t>riscos</a:t>
            </a:r>
            <a:r>
              <a:rPr lang="pt-BR" sz="2000" kern="1200" dirty="0" smtClean="0"/>
              <a:t> presentes no </a:t>
            </a:r>
            <a:r>
              <a:rPr lang="pt-BR" sz="2000" b="1" kern="1200" dirty="0" smtClean="0"/>
              <a:t>território estadual</a:t>
            </a:r>
            <a:r>
              <a:rPr lang="pt-BR" sz="2000" kern="1200" dirty="0" smtClean="0"/>
              <a:t> relacionados aos </a:t>
            </a:r>
            <a:r>
              <a:rPr lang="pt-BR" sz="2000" b="1" kern="1200" dirty="0" smtClean="0"/>
              <a:t>desastres</a:t>
            </a:r>
            <a:r>
              <a:rPr lang="pt-BR" sz="2000" kern="1200" dirty="0" smtClean="0"/>
              <a:t> naturais e acidentes com produtos perigosos, no âmbito da vigilância ambiental em </a:t>
            </a:r>
            <a:r>
              <a:rPr lang="pt-BR" sz="2000" b="1" kern="1200" dirty="0" smtClean="0"/>
              <a:t>saúde</a:t>
            </a:r>
            <a:r>
              <a:rPr lang="pt-BR" sz="2000" kern="1200" dirty="0" smtClean="0"/>
              <a:t>;</a:t>
            </a:r>
            <a:endParaRPr lang="pt-BR" sz="2000" kern="1200" dirty="0"/>
          </a:p>
        </p:txBody>
      </p:sp>
      <p:sp>
        <p:nvSpPr>
          <p:cNvPr id="7" name="Forma livre 6"/>
          <p:cNvSpPr/>
          <p:nvPr/>
        </p:nvSpPr>
        <p:spPr>
          <a:xfrm>
            <a:off x="1" y="3313337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Promover e participar</a:t>
            </a:r>
            <a:r>
              <a:rPr lang="pt-BR" sz="2000" kern="1200" dirty="0" smtClean="0"/>
              <a:t> de </a:t>
            </a:r>
            <a:r>
              <a:rPr lang="pt-BR" sz="2000" b="1" kern="1200" dirty="0" smtClean="0"/>
              <a:t>ações</a:t>
            </a:r>
            <a:r>
              <a:rPr lang="pt-BR" sz="2000" kern="1200" dirty="0" smtClean="0"/>
              <a:t> </a:t>
            </a:r>
            <a:r>
              <a:rPr lang="pt-BR" sz="2000" kern="1200" dirty="0" err="1" smtClean="0"/>
              <a:t>intra</a:t>
            </a:r>
            <a:r>
              <a:rPr lang="pt-BR" sz="2000" kern="1200" dirty="0" smtClean="0"/>
              <a:t> e </a:t>
            </a:r>
            <a:r>
              <a:rPr lang="pt-BR" sz="2000" kern="1200" dirty="0" err="1" smtClean="0"/>
              <a:t>inter</a:t>
            </a:r>
            <a:r>
              <a:rPr lang="pt-BR" sz="2000" kern="1200" dirty="0" smtClean="0"/>
              <a:t> institucionais, em nível estadual e municipal, visando </a:t>
            </a:r>
            <a:r>
              <a:rPr lang="pt-BR" sz="2000" b="1" kern="1200" dirty="0" smtClean="0"/>
              <a:t>à prevenção, mitigação e resposta</a:t>
            </a:r>
            <a:r>
              <a:rPr lang="pt-BR" sz="2000" kern="1200" dirty="0" smtClean="0"/>
              <a:t> para controle dos riscos à saúde</a:t>
            </a:r>
            <a:endParaRPr lang="pt-BR" sz="2000" kern="1200" dirty="0"/>
          </a:p>
        </p:txBody>
      </p:sp>
      <p:sp>
        <p:nvSpPr>
          <p:cNvPr id="8" name="Forma livre 7"/>
          <p:cNvSpPr/>
          <p:nvPr/>
        </p:nvSpPr>
        <p:spPr>
          <a:xfrm>
            <a:off x="1" y="4480243"/>
            <a:ext cx="9143999" cy="1109306"/>
          </a:xfrm>
          <a:custGeom>
            <a:avLst/>
            <a:gdLst>
              <a:gd name="connsiteX0" fmla="*/ 0 w 9143999"/>
              <a:gd name="connsiteY0" fmla="*/ 184888 h 1109306"/>
              <a:gd name="connsiteX1" fmla="*/ 184888 w 9143999"/>
              <a:gd name="connsiteY1" fmla="*/ 0 h 1109306"/>
              <a:gd name="connsiteX2" fmla="*/ 8959111 w 9143999"/>
              <a:gd name="connsiteY2" fmla="*/ 0 h 1109306"/>
              <a:gd name="connsiteX3" fmla="*/ 9143999 w 9143999"/>
              <a:gd name="connsiteY3" fmla="*/ 184888 h 1109306"/>
              <a:gd name="connsiteX4" fmla="*/ 9143999 w 9143999"/>
              <a:gd name="connsiteY4" fmla="*/ 924418 h 1109306"/>
              <a:gd name="connsiteX5" fmla="*/ 8959111 w 9143999"/>
              <a:gd name="connsiteY5" fmla="*/ 1109306 h 1109306"/>
              <a:gd name="connsiteX6" fmla="*/ 184888 w 9143999"/>
              <a:gd name="connsiteY6" fmla="*/ 1109306 h 1109306"/>
              <a:gd name="connsiteX7" fmla="*/ 0 w 9143999"/>
              <a:gd name="connsiteY7" fmla="*/ 924418 h 1109306"/>
              <a:gd name="connsiteX8" fmla="*/ 0 w 9143999"/>
              <a:gd name="connsiteY8" fmla="*/ 184888 h 1109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3999" h="1109306">
                <a:moveTo>
                  <a:pt x="0" y="184888"/>
                </a:moveTo>
                <a:cubicBezTo>
                  <a:pt x="0" y="82777"/>
                  <a:pt x="82777" y="0"/>
                  <a:pt x="184888" y="0"/>
                </a:cubicBezTo>
                <a:lnTo>
                  <a:pt x="8959111" y="0"/>
                </a:lnTo>
                <a:cubicBezTo>
                  <a:pt x="9061222" y="0"/>
                  <a:pt x="9143999" y="82777"/>
                  <a:pt x="9143999" y="184888"/>
                </a:cubicBezTo>
                <a:lnTo>
                  <a:pt x="9143999" y="924418"/>
                </a:lnTo>
                <a:cubicBezTo>
                  <a:pt x="9143999" y="1026529"/>
                  <a:pt x="9061222" y="1109306"/>
                  <a:pt x="8959111" y="1109306"/>
                </a:cubicBezTo>
                <a:lnTo>
                  <a:pt x="184888" y="1109306"/>
                </a:lnTo>
                <a:cubicBezTo>
                  <a:pt x="82777" y="1109306"/>
                  <a:pt x="0" y="1026529"/>
                  <a:pt x="0" y="924418"/>
                </a:cubicBezTo>
                <a:lnTo>
                  <a:pt x="0" y="184888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0352" tIns="130352" rIns="130352" bIns="130352" numCol="1" spcCol="1270" anchor="ctr" anchorCtr="0">
            <a:noAutofit/>
          </a:bodyPr>
          <a:lstStyle/>
          <a:p>
            <a:pPr lvl="0" algn="l" defTabSz="8890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000" b="1" kern="1200" dirty="0" smtClean="0"/>
              <a:t>Alertar</a:t>
            </a:r>
            <a:r>
              <a:rPr lang="pt-BR" sz="2000" kern="1200" dirty="0" smtClean="0"/>
              <a:t> as </a:t>
            </a:r>
            <a:r>
              <a:rPr lang="pt-BR" sz="2000" b="1" kern="1200" dirty="0" smtClean="0"/>
              <a:t>populações expostas </a:t>
            </a:r>
            <a:r>
              <a:rPr lang="pt-BR" sz="2000" kern="1200" dirty="0" smtClean="0"/>
              <a:t>a riscos de </a:t>
            </a:r>
            <a:r>
              <a:rPr lang="pt-BR" sz="2000" b="1" kern="1200" dirty="0" smtClean="0"/>
              <a:t>desastres</a:t>
            </a:r>
            <a:r>
              <a:rPr lang="pt-BR" sz="2000" kern="1200" dirty="0" smtClean="0"/>
              <a:t> para a realização de ações para </a:t>
            </a:r>
            <a:r>
              <a:rPr lang="pt-BR" sz="2000" b="1" kern="1200" dirty="0" smtClean="0"/>
              <a:t>controle de agravos </a:t>
            </a:r>
            <a:r>
              <a:rPr lang="pt-BR" sz="2000" kern="1200" dirty="0" smtClean="0"/>
              <a:t>relacionados aos </a:t>
            </a:r>
            <a:r>
              <a:rPr lang="pt-BR" sz="2000" b="1" kern="1200" dirty="0" smtClean="0"/>
              <a:t>impactos ambientais adversos </a:t>
            </a:r>
            <a:r>
              <a:rPr lang="pt-BR" sz="2000" kern="1200" dirty="0" smtClean="0"/>
              <a:t>potencialmente existentes nos cenários </a:t>
            </a:r>
            <a:r>
              <a:rPr lang="pt-BR" sz="2000" b="1" kern="1200" dirty="0" smtClean="0"/>
              <a:t>presentes e futuros</a:t>
            </a:r>
            <a:endParaRPr lang="pt-BR" sz="2000" kern="1200" dirty="0"/>
          </a:p>
        </p:txBody>
      </p:sp>
    </p:spTree>
    <p:extLst>
      <p:ext uri="{BB962C8B-B14F-4D97-AF65-F5344CB8AC3E}">
        <p14:creationId xmlns:p14="http://schemas.microsoft.com/office/powerpoint/2010/main" val="22028689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146" name="Título 3"/>
          <p:cNvSpPr>
            <a:spLocks noGrp="1"/>
          </p:cNvSpPr>
          <p:nvPr>
            <p:ph type="title" idx="4294967295"/>
          </p:nvPr>
        </p:nvSpPr>
        <p:spPr>
          <a:xfrm>
            <a:off x="133331" y="319024"/>
            <a:ext cx="5790334" cy="576486"/>
          </a:xfrm>
        </p:spPr>
        <p:txBody>
          <a:bodyPr/>
          <a:lstStyle/>
          <a:p>
            <a:pPr algn="l" eaLnBrk="1" hangingPunct="1"/>
            <a:r>
              <a:rPr lang="pt-BR" sz="3200" b="1" dirty="0" smtClean="0">
                <a:solidFill>
                  <a:srgbClr val="FF0000"/>
                </a:solidFill>
                <a:latin typeface="Tahoma" pitchFamily="34" charset="0"/>
              </a:rPr>
              <a:t>Fundamentos do Programa</a:t>
            </a:r>
            <a:endParaRPr lang="pt-BR" sz="3200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" name="Forma Livre 6"/>
          <p:cNvSpPr/>
          <p:nvPr/>
        </p:nvSpPr>
        <p:spPr>
          <a:xfrm>
            <a:off x="133331" y="999950"/>
            <a:ext cx="8820980" cy="1586231"/>
          </a:xfrm>
          <a:custGeom>
            <a:avLst/>
            <a:gdLst>
              <a:gd name="connsiteX0" fmla="*/ 0 w 8820980"/>
              <a:gd name="connsiteY0" fmla="*/ 268028 h 1608136"/>
              <a:gd name="connsiteX1" fmla="*/ 268028 w 8820980"/>
              <a:gd name="connsiteY1" fmla="*/ 0 h 1608136"/>
              <a:gd name="connsiteX2" fmla="*/ 8552952 w 8820980"/>
              <a:gd name="connsiteY2" fmla="*/ 0 h 1608136"/>
              <a:gd name="connsiteX3" fmla="*/ 8820980 w 8820980"/>
              <a:gd name="connsiteY3" fmla="*/ 268028 h 1608136"/>
              <a:gd name="connsiteX4" fmla="*/ 8820980 w 8820980"/>
              <a:gd name="connsiteY4" fmla="*/ 1340108 h 1608136"/>
              <a:gd name="connsiteX5" fmla="*/ 8552952 w 8820980"/>
              <a:gd name="connsiteY5" fmla="*/ 1608136 h 1608136"/>
              <a:gd name="connsiteX6" fmla="*/ 268028 w 8820980"/>
              <a:gd name="connsiteY6" fmla="*/ 1608136 h 1608136"/>
              <a:gd name="connsiteX7" fmla="*/ 0 w 8820980"/>
              <a:gd name="connsiteY7" fmla="*/ 1340108 h 1608136"/>
              <a:gd name="connsiteX8" fmla="*/ 0 w 8820980"/>
              <a:gd name="connsiteY8" fmla="*/ 268028 h 160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20980" h="1608136">
                <a:moveTo>
                  <a:pt x="0" y="268028"/>
                </a:moveTo>
                <a:cubicBezTo>
                  <a:pt x="0" y="120000"/>
                  <a:pt x="120000" y="0"/>
                  <a:pt x="268028" y="0"/>
                </a:cubicBezTo>
                <a:lnTo>
                  <a:pt x="8552952" y="0"/>
                </a:lnTo>
                <a:cubicBezTo>
                  <a:pt x="8700980" y="0"/>
                  <a:pt x="8820980" y="120000"/>
                  <a:pt x="8820980" y="268028"/>
                </a:cubicBezTo>
                <a:lnTo>
                  <a:pt x="8820980" y="1340108"/>
                </a:lnTo>
                <a:cubicBezTo>
                  <a:pt x="8820980" y="1488136"/>
                  <a:pt x="8700980" y="1608136"/>
                  <a:pt x="8552952" y="1608136"/>
                </a:cubicBezTo>
                <a:lnTo>
                  <a:pt x="268028" y="1608136"/>
                </a:lnTo>
                <a:cubicBezTo>
                  <a:pt x="120000" y="1608136"/>
                  <a:pt x="0" y="1488136"/>
                  <a:pt x="0" y="1340108"/>
                </a:cubicBezTo>
                <a:lnTo>
                  <a:pt x="0" y="26802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503" tIns="150503" rIns="150503" bIns="150503" numCol="1" spcCol="1270" anchor="ctr" anchorCtr="0">
            <a:noAutofit/>
          </a:bodyPr>
          <a:lstStyle/>
          <a:p>
            <a:pPr lvl="0" algn="l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rgbClr val="0070C0"/>
                </a:solidFill>
              </a:rPr>
              <a:t>Existem </a:t>
            </a:r>
            <a:r>
              <a:rPr lang="pt-BR" sz="2200" b="1" kern="1200" dirty="0" smtClean="0">
                <a:solidFill>
                  <a:srgbClr val="0070C0"/>
                </a:solidFill>
              </a:rPr>
              <a:t>populações</a:t>
            </a:r>
            <a:r>
              <a:rPr lang="pt-BR" sz="2200" kern="1200" dirty="0" smtClean="0">
                <a:solidFill>
                  <a:srgbClr val="0070C0"/>
                </a:solidFill>
              </a:rPr>
              <a:t> (e </a:t>
            </a:r>
            <a:r>
              <a:rPr lang="pt-BR" sz="2200" b="1" kern="1200" dirty="0" smtClean="0">
                <a:solidFill>
                  <a:srgbClr val="0070C0"/>
                </a:solidFill>
              </a:rPr>
              <a:t>serviços de saúde</a:t>
            </a:r>
            <a:r>
              <a:rPr lang="pt-BR" sz="2200" kern="1200" dirty="0" smtClean="0">
                <a:solidFill>
                  <a:srgbClr val="0070C0"/>
                </a:solidFill>
              </a:rPr>
              <a:t>) que estão </a:t>
            </a:r>
            <a:r>
              <a:rPr lang="pt-BR" sz="2200" b="1" kern="1200" dirty="0" smtClean="0">
                <a:solidFill>
                  <a:srgbClr val="FF0000"/>
                </a:solidFill>
              </a:rPr>
              <a:t>expostos</a:t>
            </a:r>
            <a:r>
              <a:rPr lang="pt-BR" sz="2200" b="1" kern="1200" dirty="0" smtClean="0">
                <a:solidFill>
                  <a:srgbClr val="0070C0"/>
                </a:solidFill>
              </a:rPr>
              <a:t> </a:t>
            </a:r>
            <a:r>
              <a:rPr lang="pt-BR" sz="2200" b="1" kern="1200" dirty="0" smtClean="0">
                <a:solidFill>
                  <a:srgbClr val="FF0000"/>
                </a:solidFill>
              </a:rPr>
              <a:t>regularmente</a:t>
            </a:r>
            <a:r>
              <a:rPr lang="pt-BR" sz="2200" kern="1200" dirty="0" smtClean="0">
                <a:solidFill>
                  <a:srgbClr val="0070C0"/>
                </a:solidFill>
              </a:rPr>
              <a:t> </a:t>
            </a:r>
            <a:r>
              <a:rPr lang="pt-BR" sz="2200" b="1" kern="1200" dirty="0" smtClean="0">
                <a:solidFill>
                  <a:srgbClr val="FF0000"/>
                </a:solidFill>
              </a:rPr>
              <a:t>a riscos à saúde de desastres</a:t>
            </a:r>
            <a:r>
              <a:rPr lang="pt-BR" sz="2200" kern="1200" dirty="0" smtClean="0">
                <a:solidFill>
                  <a:srgbClr val="0070C0"/>
                </a:solidFill>
              </a:rPr>
              <a:t>, que podem ser controlados com ações principalmente de redução de vulnerabilidades e de preparação para a resposta </a:t>
            </a:r>
            <a:r>
              <a:rPr lang="pt-BR" sz="2200" kern="1200" dirty="0" smtClean="0">
                <a:solidFill>
                  <a:schemeClr val="bg2">
                    <a:lumMod val="50000"/>
                  </a:schemeClr>
                </a:solidFill>
              </a:rPr>
              <a:t>(em contraposição a ações emergenciais de atendimento das vítimas)</a:t>
            </a:r>
            <a:endParaRPr lang="pt-BR" sz="2200" kern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Forma Livre 7"/>
          <p:cNvSpPr/>
          <p:nvPr/>
        </p:nvSpPr>
        <p:spPr>
          <a:xfrm>
            <a:off x="133331" y="2751244"/>
            <a:ext cx="8820980" cy="1229522"/>
          </a:xfrm>
          <a:custGeom>
            <a:avLst/>
            <a:gdLst>
              <a:gd name="connsiteX0" fmla="*/ 0 w 8820980"/>
              <a:gd name="connsiteY0" fmla="*/ 225234 h 1351375"/>
              <a:gd name="connsiteX1" fmla="*/ 225234 w 8820980"/>
              <a:gd name="connsiteY1" fmla="*/ 0 h 1351375"/>
              <a:gd name="connsiteX2" fmla="*/ 8595746 w 8820980"/>
              <a:gd name="connsiteY2" fmla="*/ 0 h 1351375"/>
              <a:gd name="connsiteX3" fmla="*/ 8820980 w 8820980"/>
              <a:gd name="connsiteY3" fmla="*/ 225234 h 1351375"/>
              <a:gd name="connsiteX4" fmla="*/ 8820980 w 8820980"/>
              <a:gd name="connsiteY4" fmla="*/ 1126141 h 1351375"/>
              <a:gd name="connsiteX5" fmla="*/ 8595746 w 8820980"/>
              <a:gd name="connsiteY5" fmla="*/ 1351375 h 1351375"/>
              <a:gd name="connsiteX6" fmla="*/ 225234 w 8820980"/>
              <a:gd name="connsiteY6" fmla="*/ 1351375 h 1351375"/>
              <a:gd name="connsiteX7" fmla="*/ 0 w 8820980"/>
              <a:gd name="connsiteY7" fmla="*/ 1126141 h 1351375"/>
              <a:gd name="connsiteX8" fmla="*/ 0 w 8820980"/>
              <a:gd name="connsiteY8" fmla="*/ 225234 h 135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20980" h="1351375">
                <a:moveTo>
                  <a:pt x="0" y="225234"/>
                </a:moveTo>
                <a:cubicBezTo>
                  <a:pt x="0" y="100841"/>
                  <a:pt x="100841" y="0"/>
                  <a:pt x="225234" y="0"/>
                </a:cubicBezTo>
                <a:lnTo>
                  <a:pt x="8595746" y="0"/>
                </a:lnTo>
                <a:cubicBezTo>
                  <a:pt x="8720139" y="0"/>
                  <a:pt x="8820980" y="100841"/>
                  <a:pt x="8820980" y="225234"/>
                </a:cubicBezTo>
                <a:lnTo>
                  <a:pt x="8820980" y="1126141"/>
                </a:lnTo>
                <a:cubicBezTo>
                  <a:pt x="8820980" y="1250534"/>
                  <a:pt x="8720139" y="1351375"/>
                  <a:pt x="8595746" y="1351375"/>
                </a:cubicBezTo>
                <a:lnTo>
                  <a:pt x="225234" y="1351375"/>
                </a:lnTo>
                <a:cubicBezTo>
                  <a:pt x="100841" y="1351375"/>
                  <a:pt x="0" y="1250534"/>
                  <a:pt x="0" y="1126141"/>
                </a:cubicBezTo>
                <a:lnTo>
                  <a:pt x="0" y="22523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969" tIns="137969" rIns="137969" bIns="137969" numCol="1" spcCol="1270" anchor="ctr" anchorCtr="0">
            <a:noAutofit/>
          </a:bodyPr>
          <a:lstStyle/>
          <a:p>
            <a:pPr lvl="0" algn="l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b="1" kern="1200" dirty="0" smtClean="0">
                <a:solidFill>
                  <a:srgbClr val="FF0000"/>
                </a:solidFill>
              </a:rPr>
              <a:t>Os riscos à saúde </a:t>
            </a:r>
            <a:r>
              <a:rPr lang="pt-BR" sz="2200" kern="1200" dirty="0" smtClean="0">
                <a:solidFill>
                  <a:srgbClr val="0070C0"/>
                </a:solidFill>
              </a:rPr>
              <a:t>presentes em desastres impactam </a:t>
            </a:r>
            <a:r>
              <a:rPr lang="pt-BR" sz="2200" kern="1200" dirty="0" smtClean="0">
                <a:solidFill>
                  <a:srgbClr val="FF0000"/>
                </a:solidFill>
              </a:rPr>
              <a:t>diversas áreas </a:t>
            </a:r>
            <a:r>
              <a:rPr lang="pt-BR" sz="2200" kern="1200" dirty="0" smtClean="0">
                <a:solidFill>
                  <a:srgbClr val="0070C0"/>
                </a:solidFill>
              </a:rPr>
              <a:t>de diferentes departamentos da SES, determinando </a:t>
            </a:r>
            <a:r>
              <a:rPr lang="pt-BR" sz="2200" b="1" kern="1200" dirty="0" smtClean="0">
                <a:solidFill>
                  <a:schemeClr val="tx1"/>
                </a:solidFill>
              </a:rPr>
              <a:t>articulação </a:t>
            </a:r>
            <a:r>
              <a:rPr lang="pt-BR" sz="2200" b="1" kern="1200" dirty="0" err="1" smtClean="0">
                <a:solidFill>
                  <a:schemeClr val="tx1"/>
                </a:solidFill>
              </a:rPr>
              <a:t>intrasetorial</a:t>
            </a:r>
            <a:r>
              <a:rPr lang="pt-BR" sz="2200" b="1" kern="1200" dirty="0" smtClean="0">
                <a:solidFill>
                  <a:schemeClr val="tx1"/>
                </a:solidFill>
              </a:rPr>
              <a:t> </a:t>
            </a:r>
            <a:r>
              <a:rPr lang="pt-BR" sz="2200" kern="1200" dirty="0" smtClean="0">
                <a:solidFill>
                  <a:srgbClr val="0070C0"/>
                </a:solidFill>
              </a:rPr>
              <a:t>para a promoção das </a:t>
            </a:r>
            <a:r>
              <a:rPr lang="pt-BR" sz="2200" kern="1200" dirty="0" smtClean="0">
                <a:solidFill>
                  <a:srgbClr val="FF0000"/>
                </a:solidFill>
              </a:rPr>
              <a:t>correspondentes</a:t>
            </a:r>
            <a:r>
              <a:rPr lang="pt-BR" sz="2200" kern="1200" dirty="0" smtClean="0">
                <a:solidFill>
                  <a:srgbClr val="0070C0"/>
                </a:solidFill>
              </a:rPr>
              <a:t> </a:t>
            </a:r>
            <a:r>
              <a:rPr lang="pt-BR" sz="2200" b="1" kern="1200" dirty="0" smtClean="0">
                <a:solidFill>
                  <a:srgbClr val="FF0000"/>
                </a:solidFill>
              </a:rPr>
              <a:t>ações de controle</a:t>
            </a:r>
            <a:endParaRPr lang="pt-BR" sz="2200" b="1" kern="1200" dirty="0">
              <a:solidFill>
                <a:srgbClr val="FF0000"/>
              </a:solidFill>
            </a:endParaRPr>
          </a:p>
        </p:txBody>
      </p:sp>
      <p:sp>
        <p:nvSpPr>
          <p:cNvPr id="9" name="Forma Livre 8"/>
          <p:cNvSpPr/>
          <p:nvPr/>
        </p:nvSpPr>
        <p:spPr>
          <a:xfrm>
            <a:off x="133331" y="4153414"/>
            <a:ext cx="8820980" cy="1351375"/>
          </a:xfrm>
          <a:custGeom>
            <a:avLst/>
            <a:gdLst>
              <a:gd name="connsiteX0" fmla="*/ 0 w 8820980"/>
              <a:gd name="connsiteY0" fmla="*/ 225234 h 1351375"/>
              <a:gd name="connsiteX1" fmla="*/ 225234 w 8820980"/>
              <a:gd name="connsiteY1" fmla="*/ 0 h 1351375"/>
              <a:gd name="connsiteX2" fmla="*/ 8595746 w 8820980"/>
              <a:gd name="connsiteY2" fmla="*/ 0 h 1351375"/>
              <a:gd name="connsiteX3" fmla="*/ 8820980 w 8820980"/>
              <a:gd name="connsiteY3" fmla="*/ 225234 h 1351375"/>
              <a:gd name="connsiteX4" fmla="*/ 8820980 w 8820980"/>
              <a:gd name="connsiteY4" fmla="*/ 1126141 h 1351375"/>
              <a:gd name="connsiteX5" fmla="*/ 8595746 w 8820980"/>
              <a:gd name="connsiteY5" fmla="*/ 1351375 h 1351375"/>
              <a:gd name="connsiteX6" fmla="*/ 225234 w 8820980"/>
              <a:gd name="connsiteY6" fmla="*/ 1351375 h 1351375"/>
              <a:gd name="connsiteX7" fmla="*/ 0 w 8820980"/>
              <a:gd name="connsiteY7" fmla="*/ 1126141 h 1351375"/>
              <a:gd name="connsiteX8" fmla="*/ 0 w 8820980"/>
              <a:gd name="connsiteY8" fmla="*/ 225234 h 1351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20980" h="1351375">
                <a:moveTo>
                  <a:pt x="0" y="225234"/>
                </a:moveTo>
                <a:cubicBezTo>
                  <a:pt x="0" y="100841"/>
                  <a:pt x="100841" y="0"/>
                  <a:pt x="225234" y="0"/>
                </a:cubicBezTo>
                <a:lnTo>
                  <a:pt x="8595746" y="0"/>
                </a:lnTo>
                <a:cubicBezTo>
                  <a:pt x="8720139" y="0"/>
                  <a:pt x="8820980" y="100841"/>
                  <a:pt x="8820980" y="225234"/>
                </a:cubicBezTo>
                <a:lnTo>
                  <a:pt x="8820980" y="1126141"/>
                </a:lnTo>
                <a:cubicBezTo>
                  <a:pt x="8820980" y="1250534"/>
                  <a:pt x="8720139" y="1351375"/>
                  <a:pt x="8595746" y="1351375"/>
                </a:cubicBezTo>
                <a:lnTo>
                  <a:pt x="225234" y="1351375"/>
                </a:lnTo>
                <a:cubicBezTo>
                  <a:pt x="100841" y="1351375"/>
                  <a:pt x="0" y="1250534"/>
                  <a:pt x="0" y="1126141"/>
                </a:cubicBezTo>
                <a:lnTo>
                  <a:pt x="0" y="22523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969" tIns="137969" rIns="137969" bIns="137969" numCol="1" spcCol="1270" anchor="ctr" anchorCtr="0">
            <a:noAutofit/>
          </a:bodyPr>
          <a:lstStyle/>
          <a:p>
            <a:pPr lvl="0" algn="l" defTabSz="9779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200" kern="1200" dirty="0" smtClean="0">
                <a:solidFill>
                  <a:srgbClr val="0070C0"/>
                </a:solidFill>
              </a:rPr>
              <a:t>A maioria dos </a:t>
            </a:r>
            <a:r>
              <a:rPr lang="pt-BR" sz="2200" b="1" kern="1200" dirty="0" smtClean="0">
                <a:solidFill>
                  <a:srgbClr val="FF0000"/>
                </a:solidFill>
              </a:rPr>
              <a:t>impactos adversos </a:t>
            </a:r>
            <a:r>
              <a:rPr lang="pt-BR" sz="2200" kern="1200" dirty="0" smtClean="0">
                <a:solidFill>
                  <a:srgbClr val="FF0000"/>
                </a:solidFill>
              </a:rPr>
              <a:t>no ambiente </a:t>
            </a:r>
            <a:r>
              <a:rPr lang="pt-BR" sz="2200" kern="1200" dirty="0" smtClean="0">
                <a:solidFill>
                  <a:srgbClr val="0070C0"/>
                </a:solidFill>
              </a:rPr>
              <a:t>que representam </a:t>
            </a:r>
            <a:r>
              <a:rPr lang="pt-BR" sz="2200" kern="1200" dirty="0" smtClean="0">
                <a:solidFill>
                  <a:srgbClr val="FF0000"/>
                </a:solidFill>
              </a:rPr>
              <a:t>riscos para a saúde </a:t>
            </a:r>
            <a:r>
              <a:rPr lang="pt-BR" sz="2200" kern="1200" dirty="0" smtClean="0">
                <a:solidFill>
                  <a:srgbClr val="0070C0"/>
                </a:solidFill>
              </a:rPr>
              <a:t>são de responsabilidade de </a:t>
            </a:r>
            <a:r>
              <a:rPr lang="pt-BR" sz="2200" kern="1200" dirty="0" smtClean="0">
                <a:solidFill>
                  <a:srgbClr val="FF0000"/>
                </a:solidFill>
              </a:rPr>
              <a:t>outros órgãos</a:t>
            </a:r>
            <a:r>
              <a:rPr lang="pt-BR" sz="2200" kern="1200" dirty="0" smtClean="0">
                <a:solidFill>
                  <a:srgbClr val="0070C0"/>
                </a:solidFill>
              </a:rPr>
              <a:t>, determinando </a:t>
            </a:r>
            <a:r>
              <a:rPr lang="pt-BR" sz="2200" b="1" kern="1200" dirty="0" smtClean="0">
                <a:solidFill>
                  <a:schemeClr val="tx1"/>
                </a:solidFill>
              </a:rPr>
              <a:t>articulação </a:t>
            </a:r>
            <a:r>
              <a:rPr lang="pt-BR" sz="2200" b="1" kern="1200" dirty="0" err="1" smtClean="0">
                <a:solidFill>
                  <a:schemeClr val="tx1"/>
                </a:solidFill>
              </a:rPr>
              <a:t>intersetorial</a:t>
            </a:r>
            <a:r>
              <a:rPr lang="pt-BR" sz="2200" b="1" kern="1200" dirty="0" smtClean="0">
                <a:solidFill>
                  <a:schemeClr val="tx1"/>
                </a:solidFill>
              </a:rPr>
              <a:t> </a:t>
            </a:r>
            <a:r>
              <a:rPr lang="pt-BR" sz="2200" kern="1200" dirty="0" smtClean="0">
                <a:solidFill>
                  <a:srgbClr val="0070C0"/>
                </a:solidFill>
              </a:rPr>
              <a:t>para gerenciamento integrado dos riscos à saúde</a:t>
            </a:r>
            <a:endParaRPr lang="pt-BR" sz="2200" kern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4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 bwMode="auto">
          <a:xfrm>
            <a:off x="-18106" y="5712737"/>
            <a:ext cx="9180000" cy="1145263"/>
          </a:xfrm>
          <a:prstGeom prst="rect">
            <a:avLst/>
          </a:prstGeom>
          <a:solidFill>
            <a:srgbClr val="BADFFF"/>
          </a:solidFill>
          <a:ln w="50800" cap="flat" cmpd="sng" algn="ctr">
            <a:noFill/>
            <a:prstDash val="solid"/>
            <a:miter lim="800000"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1" i="0" u="none" strike="noStrike" kern="1200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073931"/>
              </p:ext>
            </p:extLst>
          </p:nvPr>
        </p:nvGraphicFramePr>
        <p:xfrm>
          <a:off x="0" y="0"/>
          <a:ext cx="9161894" cy="432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24"/>
                <a:gridCol w="4097403"/>
                <a:gridCol w="2850367"/>
              </a:tblGrid>
              <a:tr h="366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 smtClean="0">
                          <a:solidFill>
                            <a:srgbClr val="FFFF00"/>
                          </a:solidFill>
                          <a:effectLst/>
                        </a:rPr>
                        <a:t>RISCOS À SAÚDE</a:t>
                      </a:r>
                      <a:endParaRPr lang="pt-BR" sz="20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kern="1200" dirty="0" smtClean="0">
                          <a:solidFill>
                            <a:srgbClr val="FF0000"/>
                          </a:solidFill>
                          <a:effectLst/>
                        </a:rPr>
                        <a:t>PERIGOS NO AMBIENTE </a:t>
                      </a:r>
                      <a:endParaRPr lang="pt-BR" sz="20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pt-BR" sz="200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RESPONSABILIDADES</a:t>
                      </a:r>
                      <a:endParaRPr lang="pt-BR" sz="20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2296" marR="82296" marT="41148" marB="41148"/>
                </a:tc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490231"/>
              </p:ext>
            </p:extLst>
          </p:nvPr>
        </p:nvGraphicFramePr>
        <p:xfrm>
          <a:off x="366" y="379091"/>
          <a:ext cx="9162106" cy="12179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14176"/>
                <a:gridCol w="4097497"/>
                <a:gridCol w="2850433"/>
              </a:tblGrid>
              <a:tr h="12179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Doenças infecciosas, de transmissão hídrica e alimentar</a:t>
                      </a:r>
                      <a:endParaRPr lang="pt-BR" sz="18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0000"/>
                          </a:solidFill>
                          <a:effectLst/>
                        </a:rPr>
                        <a:t>Contato com água de inundação</a:t>
                      </a:r>
                      <a:endParaRPr lang="pt-B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0000"/>
                          </a:solidFill>
                          <a:effectLst/>
                        </a:rPr>
                        <a:t>Consumo de água fora dos padrões de potabilidade</a:t>
                      </a:r>
                      <a:endParaRPr lang="pt-BR" sz="18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0000"/>
                          </a:solidFill>
                          <a:effectLst/>
                        </a:rPr>
                        <a:t>Consumo de alimentos deteriorados</a:t>
                      </a:r>
                      <a:endParaRPr lang="pt-BR" sz="1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 err="1">
                          <a:solidFill>
                            <a:srgbClr val="0070C0"/>
                          </a:solidFill>
                          <a:effectLst/>
                        </a:rPr>
                        <a:t>Vigil</a:t>
                      </a: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 . Água e Alimentos 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 err="1" smtClean="0">
                          <a:solidFill>
                            <a:srgbClr val="0070C0"/>
                          </a:solidFill>
                          <a:effectLst/>
                        </a:rPr>
                        <a:t>Concession</a:t>
                      </a:r>
                      <a:r>
                        <a:rPr lang="pt-BR" sz="1800" kern="1200" dirty="0" smtClean="0">
                          <a:solidFill>
                            <a:srgbClr val="0070C0"/>
                          </a:solidFill>
                          <a:effectLst/>
                        </a:rPr>
                        <a:t>. Água   AGERGS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Defesa Civil</a:t>
                      </a:r>
                      <a:endParaRPr lang="pt-BR" sz="18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67494"/>
              </p:ext>
            </p:extLst>
          </p:nvPr>
        </p:nvGraphicFramePr>
        <p:xfrm>
          <a:off x="0" y="1589239"/>
          <a:ext cx="9161894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24"/>
                <a:gridCol w="4097403"/>
                <a:gridCol w="2850367"/>
              </a:tblGrid>
              <a:tr h="65013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Acidentes com animais peçonhentos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Presença de animais peçonhentos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Acúmulo de lixo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Vig. Peçonhentos – CIT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DMLU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</a:tr>
            </a:tbl>
          </a:graphicData>
        </a:graphic>
      </p:graphicFrame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14115"/>
              </p:ext>
            </p:extLst>
          </p:nvPr>
        </p:nvGraphicFramePr>
        <p:xfrm>
          <a:off x="-8870" y="2235786"/>
          <a:ext cx="9162000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50"/>
                <a:gridCol w="4097450"/>
                <a:gridCol w="2850400"/>
              </a:tblGrid>
              <a:tr h="6501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Dermatites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Alergias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Água da inundação contaminada, mofo Umidade. Acúmulo de lixo</a:t>
                      </a: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DMLU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52779"/>
              </p:ext>
            </p:extLst>
          </p:nvPr>
        </p:nvGraphicFramePr>
        <p:xfrm>
          <a:off x="-8870" y="2882336"/>
          <a:ext cx="9162106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76"/>
                <a:gridCol w="4097497"/>
                <a:gridCol w="2850433"/>
              </a:tblGrid>
              <a:tr h="6501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Tétano acidental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Presença de materiais </a:t>
                      </a:r>
                      <a:r>
                        <a:rPr lang="pt-BR" sz="1800" b="1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perfurocortantes</a:t>
                      </a: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conserto de moradias 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 - Imunizações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</a:tr>
            </a:tbl>
          </a:graphicData>
        </a:graphic>
      </p:graphicFrame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583826"/>
              </p:ext>
            </p:extLst>
          </p:nvPr>
        </p:nvGraphicFramePr>
        <p:xfrm>
          <a:off x="-8870" y="3519646"/>
          <a:ext cx="9162106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76"/>
                <a:gridCol w="4097497"/>
                <a:gridCol w="2850433"/>
              </a:tblGrid>
              <a:tr h="6501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Traumatismos, lesões e cortes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Acidentes trabalho dos socorristas e de moradores na recuperação de moradias</a:t>
                      </a: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SAMU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788769"/>
              </p:ext>
            </p:extLst>
          </p:nvPr>
        </p:nvGraphicFramePr>
        <p:xfrm>
          <a:off x="0" y="4166193"/>
          <a:ext cx="9144000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4089400"/>
                <a:gridCol w="2844800"/>
              </a:tblGrid>
              <a:tr h="6501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Perdas e danos em EAS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Estabelecimentos de saúde atingidos pelo desastre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– Vig. Estabelecimentos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</a:tr>
            </a:tbl>
          </a:graphicData>
        </a:graphic>
      </p:graphicFrame>
      <p:graphicFrame>
        <p:nvGraphicFramePr>
          <p:cNvPr id="17" name="Tabe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972751"/>
              </p:ext>
            </p:extLst>
          </p:nvPr>
        </p:nvGraphicFramePr>
        <p:xfrm>
          <a:off x="-9236" y="4831699"/>
          <a:ext cx="9161894" cy="713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24"/>
                <a:gridCol w="4097403"/>
                <a:gridCol w="2850367"/>
              </a:tblGrid>
              <a:tr h="650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Interrupção </a:t>
                      </a:r>
                      <a:r>
                        <a:rPr lang="pt-BR" sz="1800" kern="1200" dirty="0" smtClean="0">
                          <a:solidFill>
                            <a:srgbClr val="FFFF00"/>
                          </a:solidFill>
                          <a:effectLst/>
                        </a:rPr>
                        <a:t>tratam. </a:t>
                      </a:r>
                      <a:r>
                        <a:rPr lang="pt-BR" sz="1800" kern="1200" dirty="0">
                          <a:solidFill>
                            <a:srgbClr val="FFFF00"/>
                          </a:solidFill>
                          <a:effectLst/>
                        </a:rPr>
                        <a:t>de doenças crônicas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Deslocamento de doentes para local de outra referência de atendimento à saúde</a:t>
                      </a: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400438"/>
              </p:ext>
            </p:extLst>
          </p:nvPr>
        </p:nvGraphicFramePr>
        <p:xfrm>
          <a:off x="-9236" y="5537253"/>
          <a:ext cx="9161894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124"/>
                <a:gridCol w="4097403"/>
                <a:gridCol w="2850367"/>
              </a:tblGrid>
              <a:tr h="65013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Saúde mental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Perdas de </a:t>
                      </a:r>
                      <a:r>
                        <a:rPr lang="pt-BR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parentes, </a:t>
                      </a: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animais domésticos, perdas econômicas, situação de stress</a:t>
                      </a:r>
                    </a:p>
                  </a:txBody>
                  <a:tcPr marL="82296" marR="82296" marT="41148" marB="4114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Atenção Primária à Saúde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>
                          <a:solidFill>
                            <a:srgbClr val="0070C0"/>
                          </a:solidFill>
                          <a:effectLst/>
                        </a:rPr>
                        <a:t>Saúde mental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/>
                </a:tc>
              </a:tr>
            </a:tbl>
          </a:graphicData>
        </a:graphic>
      </p:graphicFrame>
      <p:graphicFrame>
        <p:nvGraphicFramePr>
          <p:cNvPr id="20" name="Tabe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81067"/>
              </p:ext>
            </p:extLst>
          </p:nvPr>
        </p:nvGraphicFramePr>
        <p:xfrm>
          <a:off x="-27342" y="6207862"/>
          <a:ext cx="9180000" cy="650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8500"/>
                <a:gridCol w="4105500"/>
                <a:gridCol w="2856000"/>
              </a:tblGrid>
              <a:tr h="65013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Stress ocupacional</a:t>
                      </a: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Excesso de jornada de trabalho de socorristas em geral</a:t>
                      </a: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800" kern="1200" dirty="0" smtClean="0">
                          <a:solidFill>
                            <a:srgbClr val="0070C0"/>
                          </a:solidFill>
                          <a:effectLst/>
                        </a:rPr>
                        <a:t>Vig. Saúde do Trabalhador</a:t>
                      </a:r>
                      <a:endParaRPr lang="pt-BR" sz="18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296" marR="82296" marT="41148" marB="41148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etângulo 20"/>
          <p:cNvSpPr/>
          <p:nvPr/>
        </p:nvSpPr>
        <p:spPr>
          <a:xfrm>
            <a:off x="0" y="193276"/>
            <a:ext cx="9144000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8800" b="1" cap="none" spc="0" dirty="0" smtClean="0">
                <a:ln w="12700">
                  <a:noFill/>
                  <a:prstDash val="solid"/>
                </a:ln>
                <a:solidFill>
                  <a:schemeClr val="bg1">
                    <a:alpha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Vigilância da Exposição </a:t>
            </a:r>
          </a:p>
          <a:p>
            <a:pPr algn="ctr"/>
            <a:r>
              <a:rPr lang="pt-BR" sz="8800" b="1" cap="none" spc="0" dirty="0" smtClean="0">
                <a:ln w="12700">
                  <a:noFill/>
                  <a:prstDash val="solid"/>
                </a:ln>
                <a:solidFill>
                  <a:schemeClr val="bg1">
                    <a:alpha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 População </a:t>
            </a:r>
          </a:p>
          <a:p>
            <a:pPr algn="ctr"/>
            <a:r>
              <a:rPr lang="pt-BR" sz="8800" b="1" cap="none" spc="0" dirty="0" smtClean="0">
                <a:ln w="12700">
                  <a:noFill/>
                  <a:prstDash val="solid"/>
                </a:ln>
                <a:solidFill>
                  <a:schemeClr val="bg1">
                    <a:alpha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 Riscos Á Saúde</a:t>
            </a:r>
            <a:endParaRPr lang="pt-BR" sz="8800" b="1" cap="none" spc="0" dirty="0">
              <a:ln w="12700">
                <a:noFill/>
                <a:prstDash val="solid"/>
              </a:ln>
              <a:solidFill>
                <a:schemeClr val="bg1">
                  <a:alpha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55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Personalizar design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4405</TotalTime>
  <Words>2237</Words>
  <Application>Microsoft Office PowerPoint</Application>
  <PresentationFormat>Apresentação na tela (4:3)</PresentationFormat>
  <Paragraphs>243</Paragraphs>
  <Slides>27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27</vt:i4>
      </vt:variant>
    </vt:vector>
  </HeadingPairs>
  <TitlesOfParts>
    <vt:vector size="29" baseType="lpstr">
      <vt:lpstr>Personalizar design</vt:lpstr>
      <vt:lpstr>1_Personalizar design</vt:lpstr>
      <vt:lpstr>O SUS E A GESTÃO DE RISCOS DE DESASTRES NA SAÚDE</vt:lpstr>
      <vt:lpstr>Quem somos</vt:lpstr>
      <vt:lpstr>A Vigilância em Saúde Fundamento da atuação</vt:lpstr>
      <vt:lpstr>Apresentação do PowerPoint</vt:lpstr>
      <vt:lpstr>Apresentação do PowerPoint</vt:lpstr>
      <vt:lpstr>Apresentação do PowerPoint</vt:lpstr>
      <vt:lpstr>Fundamentação Legal – Regimento Interno da SES</vt:lpstr>
      <vt:lpstr>Fundamentos do Programa</vt:lpstr>
      <vt:lpstr>Apresentação do PowerPoint</vt:lpstr>
      <vt:lpstr>Atividades do Programa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Atividades do Programa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SISPRO S.A.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Mauro</cp:lastModifiedBy>
  <cp:revision>198</cp:revision>
  <dcterms:created xsi:type="dcterms:W3CDTF">2009-07-04T22:35:38Z</dcterms:created>
  <dcterms:modified xsi:type="dcterms:W3CDTF">2017-11-26T22:26:46Z</dcterms:modified>
</cp:coreProperties>
</file>