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4" r:id="rId14"/>
    <p:sldId id="271" r:id="rId15"/>
    <p:sldId id="275" r:id="rId16"/>
    <p:sldId id="276" r:id="rId17"/>
    <p:sldId id="277" r:id="rId18"/>
    <p:sldId id="259" r:id="rId19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8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28F8A7-8DFC-4D7E-B903-B9F466982E15}" type="datetimeFigureOut">
              <a:rPr lang="pt-BR"/>
              <a:pPr>
                <a:defRPr/>
              </a:pPr>
              <a:t>24/11/2017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9A558CE-3A37-4AFD-96E2-62008BB090D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719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sema.rs.gov.br/recursos-hidricos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431800" y="3721100"/>
            <a:ext cx="8248650" cy="5032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0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pt-BR" dirty="0" smtClean="0">
              <a:latin typeface="Calibri Light" panose="020F0302020204030204" pitchFamily="34" charset="0"/>
            </a:endParaRPr>
          </a:p>
        </p:txBody>
      </p:sp>
      <p:grpSp>
        <p:nvGrpSpPr>
          <p:cNvPr id="5" name="Grupo 17"/>
          <p:cNvGrpSpPr>
            <a:grpSpLocks/>
          </p:cNvGrpSpPr>
          <p:nvPr/>
        </p:nvGrpSpPr>
        <p:grpSpPr bwMode="auto">
          <a:xfrm>
            <a:off x="6350" y="1588"/>
            <a:ext cx="9137650" cy="1506537"/>
            <a:chOff x="5755" y="2200"/>
            <a:chExt cx="9138245" cy="1505987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27"/>
            <a:stretch>
              <a:fillRect/>
            </a:stretch>
          </p:blipFill>
          <p:spPr bwMode="auto">
            <a:xfrm>
              <a:off x="5755" y="10113"/>
              <a:ext cx="1613917" cy="1481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2" t="4427"/>
            <a:stretch>
              <a:fillRect/>
            </a:stretch>
          </p:blipFill>
          <p:spPr bwMode="auto">
            <a:xfrm>
              <a:off x="1619672" y="2200"/>
              <a:ext cx="1563118" cy="148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2" t="4427"/>
            <a:stretch>
              <a:fillRect/>
            </a:stretch>
          </p:blipFill>
          <p:spPr bwMode="auto">
            <a:xfrm>
              <a:off x="3182790" y="10113"/>
              <a:ext cx="1563118" cy="148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2" t="4427"/>
            <a:stretch>
              <a:fillRect/>
            </a:stretch>
          </p:blipFill>
          <p:spPr bwMode="auto">
            <a:xfrm>
              <a:off x="4745908" y="10113"/>
              <a:ext cx="1563118" cy="148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2" t="4427"/>
            <a:stretch>
              <a:fillRect/>
            </a:stretch>
          </p:blipFill>
          <p:spPr bwMode="auto">
            <a:xfrm>
              <a:off x="6299187" y="18792"/>
              <a:ext cx="1563118" cy="148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2" t="4427" r="16025"/>
            <a:stretch>
              <a:fillRect/>
            </a:stretch>
          </p:blipFill>
          <p:spPr bwMode="auto">
            <a:xfrm>
              <a:off x="7840906" y="18792"/>
              <a:ext cx="1303094" cy="148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Imagem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5876925"/>
            <a:ext cx="22891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ixaDeTexto 12"/>
          <p:cNvSpPr txBox="1"/>
          <p:nvPr/>
        </p:nvSpPr>
        <p:spPr>
          <a:xfrm>
            <a:off x="3708400" y="6197600"/>
            <a:ext cx="28432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cap="small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Departamento</a:t>
            </a:r>
            <a:r>
              <a:rPr lang="pt-BR" sz="1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pt-BR" sz="1200" cap="small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 Recursos Hídricos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cap="small" baseline="0">
                <a:solidFill>
                  <a:schemeClr val="tx1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19572" y="3580046"/>
            <a:ext cx="7704856" cy="2153210"/>
          </a:xfrm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851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>
            <a:lvl1pPr>
              <a:defRPr sz="4000" cap="small" baseline="0">
                <a:latin typeface="Calibri Light" panose="020F03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46251"/>
            <a:ext cx="8229600" cy="4291062"/>
          </a:xfrm>
        </p:spPr>
        <p:txBody>
          <a:bodyPr/>
          <a:lstStyle>
            <a:lvl1pPr>
              <a:defRPr sz="3000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>
              <a:defRPr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>
              <a:defRPr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>
              <a:defRPr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>
              <a:defRPr>
                <a:latin typeface="Calibri Light" panose="020F030202020403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84373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Agradeci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2"/>
          <p:cNvSpPr txBox="1">
            <a:spLocks/>
          </p:cNvSpPr>
          <p:nvPr/>
        </p:nvSpPr>
        <p:spPr bwMode="auto">
          <a:xfrm>
            <a:off x="468313" y="5373688"/>
            <a:ext cx="82073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0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 smtClean="0">
                <a:latin typeface="Calibri Light" panose="020F0302020204030204" pitchFamily="34" charset="0"/>
                <a:hlinkClick r:id="rId2"/>
              </a:rPr>
              <a:t>sema.rs.gov.br/recursos-</a:t>
            </a:r>
            <a:r>
              <a:rPr lang="pt-BR" sz="2000" b="1" dirty="0" err="1" smtClean="0">
                <a:latin typeface="Calibri Light" panose="020F0302020204030204" pitchFamily="34" charset="0"/>
                <a:hlinkClick r:id="rId2"/>
              </a:rPr>
              <a:t>hidricos</a:t>
            </a:r>
            <a:r>
              <a:rPr lang="pt-BR" sz="2000" b="1" dirty="0" smtClean="0">
                <a:latin typeface="Calibri Light" panose="020F0302020204030204" pitchFamily="34" charset="0"/>
              </a:rPr>
              <a:t> </a:t>
            </a:r>
            <a:endParaRPr lang="pt-BR" sz="2000" b="1" dirty="0">
              <a:latin typeface="Calibri Light" panose="020F0302020204030204" pitchFamily="34" charset="0"/>
            </a:endParaRPr>
          </a:p>
        </p:txBody>
      </p: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468313" y="1052736"/>
            <a:ext cx="8229600" cy="1143000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4" name="Subtítulo 2"/>
          <p:cNvSpPr>
            <a:spLocks noGrp="1"/>
          </p:cNvSpPr>
          <p:nvPr>
            <p:ph type="subTitle" idx="1"/>
          </p:nvPr>
        </p:nvSpPr>
        <p:spPr>
          <a:xfrm>
            <a:off x="467544" y="2204864"/>
            <a:ext cx="8248617" cy="504056"/>
          </a:xfrm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 baseline="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03563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>
            <a:lvl1pPr>
              <a:defRPr sz="4000" cap="small" baseline="0">
                <a:latin typeface="Calibri Light" panose="020F03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67544" y="1946251"/>
            <a:ext cx="4038600" cy="4291062"/>
          </a:xfrm>
        </p:spPr>
        <p:txBody>
          <a:bodyPr/>
          <a:lstStyle>
            <a:lvl1pPr>
              <a:defRPr sz="2800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58544" y="1946251"/>
            <a:ext cx="4038600" cy="4291062"/>
          </a:xfrm>
        </p:spPr>
        <p:txBody>
          <a:bodyPr/>
          <a:lstStyle>
            <a:lvl1pPr>
              <a:defRPr sz="2800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4509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>
            <a:lvl1pPr>
              <a:defRPr sz="4000" cap="small" baseline="0">
                <a:latin typeface="Calibri Light" panose="020F03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9552" y="1953171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39552" y="2592933"/>
            <a:ext cx="4040188" cy="3644379"/>
          </a:xfrm>
        </p:spPr>
        <p:txBody>
          <a:bodyPr/>
          <a:lstStyle>
            <a:lvl1pPr>
              <a:defRPr sz="2400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727377" y="1953171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727377" y="2592933"/>
            <a:ext cx="4041775" cy="3644379"/>
          </a:xfrm>
        </p:spPr>
        <p:txBody>
          <a:bodyPr/>
          <a:lstStyle>
            <a:lvl1pPr>
              <a:defRPr sz="2400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602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3123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 Light" panose="020F03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692696"/>
            <a:ext cx="5111750" cy="5433467"/>
          </a:xfrm>
        </p:spPr>
        <p:txBody>
          <a:bodyPr/>
          <a:lstStyle>
            <a:lvl1pPr>
              <a:defRPr sz="3000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Calibri Light" panose="020F030202020403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Calibri Light" panose="020F030202020403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Calibri Light" panose="020F030202020403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Calibri Light" panose="020F030202020403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7071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 Light" panose="020F03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  <a:endParaRPr lang="pt-BR" noProof="0" dirty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 Light" panose="020F030202020403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38716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68313" y="1946275"/>
            <a:ext cx="8229600" cy="42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7"/>
          <a:stretch>
            <a:fillRect/>
          </a:stretch>
        </p:blipFill>
        <p:spPr bwMode="auto">
          <a:xfrm>
            <a:off x="0" y="5829300"/>
            <a:ext cx="13779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4427"/>
          <a:stretch>
            <a:fillRect/>
          </a:stretch>
        </p:blipFill>
        <p:spPr bwMode="auto">
          <a:xfrm>
            <a:off x="1377950" y="5824538"/>
            <a:ext cx="13366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4427"/>
          <a:stretch>
            <a:fillRect/>
          </a:stretch>
        </p:blipFill>
        <p:spPr bwMode="auto">
          <a:xfrm>
            <a:off x="2714625" y="5829300"/>
            <a:ext cx="1335088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4427"/>
          <a:stretch>
            <a:fillRect/>
          </a:stretch>
        </p:blipFill>
        <p:spPr bwMode="auto">
          <a:xfrm>
            <a:off x="4049713" y="5829300"/>
            <a:ext cx="1335087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4427"/>
          <a:stretch>
            <a:fillRect/>
          </a:stretch>
        </p:blipFill>
        <p:spPr bwMode="auto">
          <a:xfrm>
            <a:off x="5376863" y="5835650"/>
            <a:ext cx="1335087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4427" r="16025"/>
          <a:stretch>
            <a:fillRect/>
          </a:stretch>
        </p:blipFill>
        <p:spPr bwMode="auto">
          <a:xfrm>
            <a:off x="6692900" y="5835650"/>
            <a:ext cx="1114425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Imagem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74613"/>
            <a:ext cx="1317625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6011863" y="219075"/>
            <a:ext cx="1749425" cy="200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700" cap="small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Departamento</a:t>
            </a:r>
            <a:r>
              <a:rPr lang="pt-BR" sz="7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pt-BR" sz="700" cap="small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 Recursos Hídricos</a:t>
            </a:r>
          </a:p>
        </p:txBody>
      </p:sp>
      <p:pic>
        <p:nvPicPr>
          <p:cNvPr id="103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4427"/>
          <a:stretch>
            <a:fillRect/>
          </a:stretch>
        </p:blipFill>
        <p:spPr bwMode="auto">
          <a:xfrm>
            <a:off x="7812088" y="5827713"/>
            <a:ext cx="1335087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1" r:id="rId2"/>
    <p:sldLayoutId id="2147483678" r:id="rId3"/>
    <p:sldLayoutId id="2147483672" r:id="rId4"/>
    <p:sldLayoutId id="2147483673" r:id="rId5"/>
    <p:sldLayoutId id="2147483674" r:id="rId6"/>
    <p:sldLayoutId id="2147483675" r:id="rId7"/>
    <p:sldLayoutId id="2147483676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kern="1200" cap="small">
          <a:solidFill>
            <a:schemeClr val="tx1"/>
          </a:solidFill>
          <a:latin typeface="Calibri Light" panose="020F0302020204030204" pitchFamily="34" charset="0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76092"/>
          </a:solidFill>
          <a:latin typeface="Calibri Light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76092"/>
          </a:solidFill>
          <a:latin typeface="Calibri Light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76092"/>
          </a:solidFill>
          <a:latin typeface="Calibri Light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76092"/>
          </a:solidFill>
          <a:latin typeface="Calibri Light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rgbClr val="7F7F7F"/>
          </a:solidFill>
          <a:latin typeface="Calibri Light" panose="020F030202020403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7F7F7F"/>
          </a:solidFill>
          <a:latin typeface="Calibri Light" panose="020F030202020403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Calibri Light" panose="020F030202020403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7F7F7F"/>
          </a:solidFill>
          <a:latin typeface="Calibri Light" panose="020F030202020403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7F7F7F"/>
          </a:solidFill>
          <a:latin typeface="Calibri Light" panose="020F030202020403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sala-situacao@sema.rs.gov.br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A SALA DE SITUAÇÃO DE EVENTOS CLIMÁTICOS E HIDROLÓGICOS DA SEMA/RS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19138" y="3652168"/>
            <a:ext cx="7705725" cy="2297112"/>
          </a:xfrm>
        </p:spPr>
        <p:txBody>
          <a:bodyPr rtlCol="0"/>
          <a:lstStyle/>
          <a:p>
            <a:pPr>
              <a:defRPr/>
            </a:pPr>
            <a:r>
              <a:rPr lang="pt-BR" dirty="0" err="1" smtClean="0"/>
              <a:t>Engª</a:t>
            </a:r>
            <a:r>
              <a:rPr lang="pt-BR" dirty="0" smtClean="0"/>
              <a:t> Ambiental </a:t>
            </a:r>
            <a:r>
              <a:rPr lang="pt-BR" dirty="0" err="1" smtClean="0"/>
              <a:t>Raíza</a:t>
            </a:r>
            <a:r>
              <a:rPr lang="pt-BR" dirty="0" smtClean="0"/>
              <a:t> Schuster</a:t>
            </a:r>
          </a:p>
          <a:p>
            <a:pPr>
              <a:defRPr/>
            </a:pPr>
            <a:r>
              <a:rPr lang="pt-BR" dirty="0" smtClean="0"/>
              <a:t>Chefe da Divisão de Planejamento e Gestão de Recursos Hídricos</a:t>
            </a:r>
          </a:p>
          <a:p>
            <a:pPr>
              <a:defRPr/>
            </a:pPr>
            <a:r>
              <a:rPr lang="pt-BR" dirty="0" smtClean="0"/>
              <a:t>(DIPLA/DRH/SEMA)</a:t>
            </a:r>
          </a:p>
          <a:p>
            <a:pPr>
              <a:defRPr/>
            </a:pPr>
            <a:endParaRPr lang="pt-BR" dirty="0" smtClean="0"/>
          </a:p>
          <a:p>
            <a:pPr>
              <a:defRPr/>
            </a:pPr>
            <a:r>
              <a:rPr lang="pt-BR" dirty="0" smtClean="0"/>
              <a:t>27 de novembro de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8223">
            <a:off x="595356" y="1517630"/>
            <a:ext cx="2789191" cy="416743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83873"/>
            <a:ext cx="2722290" cy="423153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1341">
            <a:off x="5802804" y="1569190"/>
            <a:ext cx="2756617" cy="428217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311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AVISOS</a:t>
            </a:r>
          </a:p>
        </p:txBody>
      </p:sp>
      <p:sp>
        <p:nvSpPr>
          <p:cNvPr id="512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46275"/>
            <a:ext cx="8229600" cy="4291013"/>
          </a:xfrm>
        </p:spPr>
        <p:txBody>
          <a:bodyPr/>
          <a:lstStyle/>
          <a:p>
            <a:r>
              <a:rPr lang="pt-BR" altLang="pt-BR" dirty="0" smtClean="0">
                <a:cs typeface="Arial" charset="0"/>
              </a:rPr>
              <a:t>Aviso de longo prazo – acima de 72h</a:t>
            </a:r>
          </a:p>
          <a:p>
            <a:r>
              <a:rPr lang="pt-BR" altLang="pt-BR" dirty="0" smtClean="0">
                <a:cs typeface="Arial" charset="0"/>
              </a:rPr>
              <a:t>Aviso de curto prazo – 1h-6h</a:t>
            </a:r>
          </a:p>
          <a:p>
            <a:r>
              <a:rPr lang="pt-BR" altLang="pt-BR" dirty="0" smtClean="0">
                <a:cs typeface="Arial" charset="0"/>
              </a:rPr>
              <a:t>Comunicação Direta com a Defesa Civil</a:t>
            </a:r>
          </a:p>
          <a:p>
            <a:r>
              <a:rPr lang="pt-BR" altLang="pt-BR" dirty="0" smtClean="0">
                <a:cs typeface="Arial" charset="0"/>
              </a:rPr>
              <a:t>Foco para a previsão de eventos meteorológicos e hidrológicos extremos a nível regional</a:t>
            </a:r>
          </a:p>
        </p:txBody>
      </p:sp>
    </p:spTree>
    <p:extLst>
      <p:ext uri="{BB962C8B-B14F-4D97-AF65-F5344CB8AC3E}">
        <p14:creationId xmlns:p14="http://schemas.microsoft.com/office/powerpoint/2010/main" val="317310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7555"/>
            <a:ext cx="3960440" cy="5798507"/>
          </a:xfrm>
          <a:prstGeom prst="rect">
            <a:avLst/>
          </a:prstGeom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97555"/>
            <a:ext cx="3888432" cy="573412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81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PORTAL DA SALA DE SITUAÇÃO</a:t>
            </a:r>
          </a:p>
        </p:txBody>
      </p:sp>
      <p:sp>
        <p:nvSpPr>
          <p:cNvPr id="5" name="Shape 1790"/>
          <p:cNvSpPr/>
          <p:nvPr/>
        </p:nvSpPr>
        <p:spPr>
          <a:xfrm>
            <a:off x="827584" y="1628800"/>
            <a:ext cx="7128792" cy="4515966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0B5394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4"/>
          <a:stretch/>
        </p:blipFill>
        <p:spPr bwMode="auto">
          <a:xfrm>
            <a:off x="1128079" y="1961965"/>
            <a:ext cx="6523496" cy="326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ângulo 2"/>
          <p:cNvSpPr/>
          <p:nvPr/>
        </p:nvSpPr>
        <p:spPr>
          <a:xfrm>
            <a:off x="1104697" y="4869160"/>
            <a:ext cx="2963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www.saladesituacao.rs.gov.br</a:t>
            </a:r>
            <a:endParaRPr lang="pt-BR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PORTAL DA SALA DE SITUAÇÃO</a:t>
            </a:r>
          </a:p>
        </p:txBody>
      </p:sp>
      <p:sp>
        <p:nvSpPr>
          <p:cNvPr id="5" name="Shape 1790"/>
          <p:cNvSpPr/>
          <p:nvPr/>
        </p:nvSpPr>
        <p:spPr>
          <a:xfrm>
            <a:off x="827584" y="1628800"/>
            <a:ext cx="7128792" cy="4515966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0B5394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" r="3589"/>
          <a:stretch/>
        </p:blipFill>
        <p:spPr bwMode="auto">
          <a:xfrm>
            <a:off x="1145219" y="1854719"/>
            <a:ext cx="6480699" cy="337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3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PORTAL DA SALA DE SITUAÇÃO</a:t>
            </a:r>
          </a:p>
        </p:txBody>
      </p:sp>
      <p:sp>
        <p:nvSpPr>
          <p:cNvPr id="5" name="Shape 1790"/>
          <p:cNvSpPr/>
          <p:nvPr/>
        </p:nvSpPr>
        <p:spPr>
          <a:xfrm>
            <a:off x="827584" y="1628800"/>
            <a:ext cx="7128792" cy="4515966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0B5394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11"/>
          <a:stretch/>
        </p:blipFill>
        <p:spPr bwMode="auto">
          <a:xfrm>
            <a:off x="1115617" y="1844824"/>
            <a:ext cx="6545812" cy="340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41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PORTAL DA SALA DE SITUAÇÃO</a:t>
            </a:r>
          </a:p>
        </p:txBody>
      </p:sp>
      <p:sp>
        <p:nvSpPr>
          <p:cNvPr id="5" name="Shape 1790"/>
          <p:cNvSpPr/>
          <p:nvPr/>
        </p:nvSpPr>
        <p:spPr>
          <a:xfrm>
            <a:off x="827584" y="1628800"/>
            <a:ext cx="7128792" cy="4515966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0B5394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" r="4656"/>
          <a:stretch/>
        </p:blipFill>
        <p:spPr bwMode="auto">
          <a:xfrm>
            <a:off x="1136342" y="1864801"/>
            <a:ext cx="6498454" cy="339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70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CONTATOS DA SALA DE SITUAÇÃO</a:t>
            </a:r>
            <a:endParaRPr lang="pt-BR" dirty="0" smtClean="0"/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46275"/>
            <a:ext cx="8229600" cy="4291013"/>
          </a:xfrm>
        </p:spPr>
        <p:txBody>
          <a:bodyPr/>
          <a:lstStyle/>
          <a:p>
            <a:r>
              <a:rPr lang="pt-BR" altLang="pt-BR" dirty="0" smtClean="0">
                <a:cs typeface="Arial" charset="0"/>
                <a:hlinkClick r:id="rId2"/>
              </a:rPr>
              <a:t>sala-situacao@sema.rs.gov.br</a:t>
            </a:r>
            <a:endParaRPr lang="pt-BR" altLang="pt-BR" dirty="0" smtClean="0">
              <a:cs typeface="Arial" charset="0"/>
            </a:endParaRPr>
          </a:p>
          <a:p>
            <a:endParaRPr lang="pt-BR" altLang="pt-BR" dirty="0" smtClean="0">
              <a:cs typeface="Arial" charset="0"/>
            </a:endParaRPr>
          </a:p>
          <a:p>
            <a:r>
              <a:rPr lang="pt-BR" altLang="pt-BR" dirty="0" smtClean="0">
                <a:cs typeface="Arial" charset="0"/>
              </a:rPr>
              <a:t>Comercial: (51) 3288-8158</a:t>
            </a:r>
          </a:p>
          <a:p>
            <a:endParaRPr lang="pt-BR" altLang="pt-BR" dirty="0" smtClean="0">
              <a:cs typeface="Arial" charset="0"/>
            </a:endParaRPr>
          </a:p>
          <a:p>
            <a:r>
              <a:rPr lang="pt-BR" altLang="pt-BR" dirty="0" smtClean="0">
                <a:cs typeface="Arial" charset="0"/>
              </a:rPr>
              <a:t>Plantão: </a:t>
            </a:r>
            <a:r>
              <a:rPr lang="pt-BR" altLang="pt-BR" dirty="0" smtClean="0">
                <a:cs typeface="Arial" charset="0"/>
              </a:rPr>
              <a:t>(51) 9523-9899</a:t>
            </a:r>
            <a:endParaRPr lang="pt-BR" altLang="pt-BR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86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chemeClr val="tx1"/>
                </a:solidFill>
              </a:rPr>
              <a:t>OBRIGADA!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8313" y="2205038"/>
            <a:ext cx="8247062" cy="503237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pt-BR" dirty="0" err="1"/>
              <a:t>Engª</a:t>
            </a:r>
            <a:r>
              <a:rPr lang="pt-BR" dirty="0"/>
              <a:t> Ambiental </a:t>
            </a:r>
            <a:r>
              <a:rPr lang="pt-BR" dirty="0" err="1" smtClean="0"/>
              <a:t>Raíza</a:t>
            </a:r>
            <a:r>
              <a:rPr lang="pt-BR" dirty="0" smtClean="0"/>
              <a:t> </a:t>
            </a:r>
            <a:r>
              <a:rPr lang="pt-BR" dirty="0"/>
              <a:t>Schuster</a:t>
            </a:r>
          </a:p>
          <a:p>
            <a:pPr>
              <a:defRPr/>
            </a:pPr>
            <a:r>
              <a:rPr lang="pt-BR" dirty="0"/>
              <a:t>Chefe da Divisão de Planejamento e Gestão de Recursos Hídricos</a:t>
            </a:r>
          </a:p>
          <a:p>
            <a:pPr>
              <a:defRPr/>
            </a:pPr>
            <a:r>
              <a:rPr lang="pt-BR" dirty="0"/>
              <a:t>(DIPLA/DRH/SEMA)</a:t>
            </a:r>
          </a:p>
          <a:p>
            <a:pPr>
              <a:defRPr/>
            </a:pPr>
            <a:endParaRPr lang="pt-BR" dirty="0"/>
          </a:p>
          <a:p>
            <a:pPr>
              <a:defRPr/>
            </a:pPr>
            <a:r>
              <a:rPr lang="pt-BR" dirty="0"/>
              <a:t>raiza-schuster@sema.rs.gov.br | (+55) (51) 3288-4232</a:t>
            </a:r>
          </a:p>
          <a:p>
            <a:pPr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APRESENTAÇÃO</a:t>
            </a:r>
          </a:p>
        </p:txBody>
      </p:sp>
      <p:sp>
        <p:nvSpPr>
          <p:cNvPr id="512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46275"/>
            <a:ext cx="8229600" cy="4291013"/>
          </a:xfrm>
        </p:spPr>
        <p:txBody>
          <a:bodyPr/>
          <a:lstStyle/>
          <a:p>
            <a:r>
              <a:rPr lang="pt-BR" altLang="pt-BR" dirty="0">
                <a:cs typeface="Arial" charset="0"/>
              </a:rPr>
              <a:t>Em 2013 o Rio Grande do Sul assinou um acordo de cooperação técnica com a ANA e recebeu os equipamentos para montar a sua Sala de Situação. </a:t>
            </a:r>
          </a:p>
          <a:p>
            <a:r>
              <a:rPr lang="pt-BR" altLang="pt-BR" dirty="0">
                <a:cs typeface="Arial" charset="0"/>
              </a:rPr>
              <a:t>A partir de 2016, foi iniciada a operação da Sala de Situação, realizando o monitoramento </a:t>
            </a:r>
            <a:r>
              <a:rPr lang="pt-BR" sz="3200" dirty="0" err="1"/>
              <a:t>hidrometeorológico</a:t>
            </a:r>
            <a:r>
              <a:rPr lang="pt-BR" sz="3200" dirty="0"/>
              <a:t> para o estado do RS, 24 horas por dia, 7 dias por semana.</a:t>
            </a:r>
            <a:endParaRPr lang="pt-BR" altLang="pt-BR" dirty="0">
              <a:cs typeface="Arial" charset="0"/>
            </a:endParaRPr>
          </a:p>
          <a:p>
            <a:pPr algn="just"/>
            <a:endParaRPr lang="pt-BR" altLang="pt-BR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19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PRODUTOS DA SALA DE SITUAÇÃO</a:t>
            </a:r>
          </a:p>
        </p:txBody>
      </p:sp>
      <p:sp>
        <p:nvSpPr>
          <p:cNvPr id="512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46275"/>
            <a:ext cx="8229600" cy="4291013"/>
          </a:xfrm>
        </p:spPr>
        <p:txBody>
          <a:bodyPr/>
          <a:lstStyle/>
          <a:p>
            <a:r>
              <a:rPr lang="pt-BR" dirty="0"/>
              <a:t>Boletim Diário (matutino, vespertino)</a:t>
            </a:r>
          </a:p>
          <a:p>
            <a:r>
              <a:rPr lang="pt-BR" dirty="0"/>
              <a:t>Boletim Semanal </a:t>
            </a:r>
          </a:p>
          <a:p>
            <a:r>
              <a:rPr lang="pt-BR" dirty="0"/>
              <a:t>Boletim Mensal</a:t>
            </a:r>
          </a:p>
          <a:p>
            <a:r>
              <a:rPr lang="pt-BR" dirty="0" smtClean="0"/>
              <a:t>Avisos </a:t>
            </a:r>
            <a:r>
              <a:rPr lang="pt-BR" dirty="0"/>
              <a:t>de eventos meteorológicos</a:t>
            </a:r>
          </a:p>
          <a:p>
            <a:r>
              <a:rPr lang="pt-BR" dirty="0"/>
              <a:t>Relatório de Eventos </a:t>
            </a:r>
            <a:r>
              <a:rPr lang="pt-BR" dirty="0" err="1"/>
              <a:t>Hidrometeorológicos</a:t>
            </a:r>
            <a:endParaRPr lang="pt-BR" dirty="0"/>
          </a:p>
          <a:p>
            <a:r>
              <a:rPr lang="pt-BR" dirty="0"/>
              <a:t>Banco de </a:t>
            </a:r>
            <a:r>
              <a:rPr lang="pt-BR" dirty="0" smtClean="0"/>
              <a:t>dados</a:t>
            </a:r>
            <a:endParaRPr lang="pt-BR" altLang="pt-BR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30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BOLETIM DIÁRIO</a:t>
            </a:r>
          </a:p>
        </p:txBody>
      </p:sp>
      <p:sp>
        <p:nvSpPr>
          <p:cNvPr id="512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46275"/>
            <a:ext cx="8229600" cy="4291013"/>
          </a:xfrm>
        </p:spPr>
        <p:txBody>
          <a:bodyPr/>
          <a:lstStyle/>
          <a:p>
            <a:r>
              <a:rPr lang="pt-BR" altLang="pt-BR" dirty="0" smtClean="0">
                <a:cs typeface="Arial" charset="0"/>
              </a:rPr>
              <a:t>Divisão por CREPDEC</a:t>
            </a:r>
          </a:p>
          <a:p>
            <a:r>
              <a:rPr lang="pt-BR" altLang="pt-BR" dirty="0" smtClean="0">
                <a:cs typeface="Arial" charset="0"/>
              </a:rPr>
              <a:t>Foco na Defesa Civil</a:t>
            </a:r>
          </a:p>
          <a:p>
            <a:r>
              <a:rPr lang="pt-BR" altLang="pt-BR" dirty="0" smtClean="0">
                <a:cs typeface="Arial" charset="0"/>
              </a:rPr>
              <a:t>Previsão local para principais cidades</a:t>
            </a:r>
          </a:p>
        </p:txBody>
      </p:sp>
    </p:spTree>
    <p:extLst>
      <p:ext uri="{BB962C8B-B14F-4D97-AF65-F5344CB8AC3E}">
        <p14:creationId xmlns:p14="http://schemas.microsoft.com/office/powerpoint/2010/main" val="220196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0212">
            <a:off x="1183934" y="855260"/>
            <a:ext cx="3038365" cy="4285906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3523">
            <a:off x="4571503" y="1268533"/>
            <a:ext cx="4045873" cy="397844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64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BOLETIM SEMANAL</a:t>
            </a:r>
          </a:p>
        </p:txBody>
      </p:sp>
      <p:sp>
        <p:nvSpPr>
          <p:cNvPr id="512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46275"/>
            <a:ext cx="8229600" cy="4291013"/>
          </a:xfrm>
        </p:spPr>
        <p:txBody>
          <a:bodyPr/>
          <a:lstStyle/>
          <a:p>
            <a:r>
              <a:rPr lang="pt-BR" altLang="pt-BR" dirty="0" smtClean="0">
                <a:cs typeface="Arial" charset="0"/>
              </a:rPr>
              <a:t>Divisão por bacias hidrográficas</a:t>
            </a:r>
          </a:p>
          <a:p>
            <a:r>
              <a:rPr lang="pt-BR" altLang="pt-BR" dirty="0" smtClean="0">
                <a:cs typeface="Arial" charset="0"/>
              </a:rPr>
              <a:t>Foco na análise da precipitação e análise hidrológica</a:t>
            </a:r>
          </a:p>
        </p:txBody>
      </p:sp>
    </p:spTree>
    <p:extLst>
      <p:ext uri="{BB962C8B-B14F-4D97-AF65-F5344CB8AC3E}">
        <p14:creationId xmlns:p14="http://schemas.microsoft.com/office/powerpoint/2010/main" val="182354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0481">
            <a:off x="908331" y="455722"/>
            <a:ext cx="3461340" cy="5012773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8121">
            <a:off x="4510568" y="552361"/>
            <a:ext cx="3416959" cy="4982823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95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546" y="191893"/>
            <a:ext cx="4439677" cy="6474214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36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BOLETIM MENSAL</a:t>
            </a:r>
          </a:p>
        </p:txBody>
      </p:sp>
      <p:sp>
        <p:nvSpPr>
          <p:cNvPr id="512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946275"/>
            <a:ext cx="8229600" cy="4291013"/>
          </a:xfrm>
        </p:spPr>
        <p:txBody>
          <a:bodyPr/>
          <a:lstStyle/>
          <a:p>
            <a:r>
              <a:rPr lang="pt-BR" altLang="pt-BR" dirty="0" smtClean="0">
                <a:cs typeface="Arial" charset="0"/>
              </a:rPr>
              <a:t>Análise climática</a:t>
            </a:r>
          </a:p>
          <a:p>
            <a:r>
              <a:rPr lang="pt-BR" altLang="pt-BR" dirty="0" smtClean="0">
                <a:cs typeface="Arial" charset="0"/>
              </a:rPr>
              <a:t>Previsão de fenômenos climáticos</a:t>
            </a:r>
          </a:p>
          <a:p>
            <a:r>
              <a:rPr lang="pt-BR" altLang="pt-BR" dirty="0" smtClean="0">
                <a:cs typeface="Arial" charset="0"/>
              </a:rPr>
              <a:t>Informações detalhadas para cada bacia hidrográfica</a:t>
            </a:r>
          </a:p>
        </p:txBody>
      </p:sp>
    </p:spTree>
    <p:extLst>
      <p:ext uri="{BB962C8B-B14F-4D97-AF65-F5344CB8AC3E}">
        <p14:creationId xmlns:p14="http://schemas.microsoft.com/office/powerpoint/2010/main" val="247487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o Apresentação DRH">
  <a:themeElements>
    <a:clrScheme name="Cores DRH">
      <a:dk1>
        <a:srgbClr val="01597F"/>
      </a:dk1>
      <a:lt1>
        <a:srgbClr val="80BFB7"/>
      </a:lt1>
      <a:dk2>
        <a:srgbClr val="0B87A1"/>
      </a:dk2>
      <a:lt2>
        <a:srgbClr val="FFCC99"/>
      </a:lt2>
      <a:accent1>
        <a:srgbClr val="01597F"/>
      </a:accent1>
      <a:accent2>
        <a:srgbClr val="80BFB7"/>
      </a:accent2>
      <a:accent3>
        <a:srgbClr val="0B87A1"/>
      </a:accent3>
      <a:accent4>
        <a:srgbClr val="FFCC99"/>
      </a:accent4>
      <a:accent5>
        <a:srgbClr val="F79646"/>
      </a:accent5>
      <a:accent6>
        <a:srgbClr val="4BACC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Modelo Apresentação DRH</Template>
  <TotalTime>110</TotalTime>
  <Words>266</Words>
  <Application>Microsoft Office PowerPoint</Application>
  <PresentationFormat>Apresentação na tela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Modelo Apresentação DRH</vt:lpstr>
      <vt:lpstr>A SALA DE SITUAÇÃO DE EVENTOS CLIMÁTICOS E HIDROLÓGICOS DA SEMA/RS</vt:lpstr>
      <vt:lpstr>APRESENTAÇÃO</vt:lpstr>
      <vt:lpstr>PRODUTOS DA SALA DE SITUAÇÃO</vt:lpstr>
      <vt:lpstr>BOLETIM DIÁRIO</vt:lpstr>
      <vt:lpstr>Apresentação do PowerPoint</vt:lpstr>
      <vt:lpstr>BOLETIM SEMANAL</vt:lpstr>
      <vt:lpstr>Apresentação do PowerPoint</vt:lpstr>
      <vt:lpstr>Apresentação do PowerPoint</vt:lpstr>
      <vt:lpstr>BOLETIM MENSAL</vt:lpstr>
      <vt:lpstr>Apresentação do PowerPoint</vt:lpstr>
      <vt:lpstr>AVISOS</vt:lpstr>
      <vt:lpstr>Apresentação do PowerPoint</vt:lpstr>
      <vt:lpstr>PORTAL DA SALA DE SITUAÇÃO</vt:lpstr>
      <vt:lpstr>PORTAL DA SALA DE SITUAÇÃO</vt:lpstr>
      <vt:lpstr>PORTAL DA SALA DE SITUAÇÃO</vt:lpstr>
      <vt:lpstr>PORTAL DA SALA DE SITUAÇÃO</vt:lpstr>
      <vt:lpstr>CONTATOS DA SALA DE SITUAÇÃO</vt:lpstr>
      <vt:lpstr>OBRIGADA!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SALA DE SITUAÇÃO DE EVENTOS CLIMÁTICOS E HIDROLÓGICOS DA SEMA/RS</dc:title>
  <dc:creator>Raiza Cristóvão Schuster</dc:creator>
  <cp:lastModifiedBy>Raiza Cristóvão Schuster</cp:lastModifiedBy>
  <cp:revision>10</cp:revision>
  <dcterms:created xsi:type="dcterms:W3CDTF">2017-11-24T12:38:58Z</dcterms:created>
  <dcterms:modified xsi:type="dcterms:W3CDTF">2017-11-24T14:40:54Z</dcterms:modified>
</cp:coreProperties>
</file>